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708" r:id="rId1"/>
  </p:sldMasterIdLst>
  <p:notesMasterIdLst>
    <p:notesMasterId r:id="rId2"/>
  </p:notesMasterIdLst>
  <p:sldIdLst>
    <p:sldId id="314" r:id="rId3"/>
    <p:sldId id="301" r:id="rId4"/>
    <p:sldId id="296" r:id="rId5"/>
    <p:sldId id="310" r:id="rId6"/>
    <p:sldId id="282" r:id="rId7"/>
    <p:sldId id="285" r:id="rId8"/>
    <p:sldId id="289" r:id="rId9"/>
    <p:sldId id="284" r:id="rId10"/>
    <p:sldId id="283" r:id="rId11"/>
    <p:sldId id="281" r:id="rId12"/>
    <p:sldId id="295" r:id="rId13"/>
    <p:sldId id="311" r:id="rId14"/>
    <p:sldId id="302" r:id="rId15"/>
    <p:sldId id="292" r:id="rId16"/>
    <p:sldId id="315" r:id="rId17"/>
    <p:sldId id="307" r:id="rId18"/>
    <p:sldId id="309" r:id="rId19"/>
    <p:sldId id="308" r:id="rId20"/>
    <p:sldId id="306" r:id="rId21"/>
    <p:sldId id="305" r:id="rId22"/>
    <p:sldId id="304" r:id="rId23"/>
    <p:sldId id="313" r:id="rId24"/>
  </p:sldIdLst>
  <p:sldSz cx="9144000" cy="6858000" type="screen4x3"/>
  <p:notesSz cx="6858000" cy="9144000"/>
  <p:custDataLst>
    <p:tags r:id="rId2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125" autoAdjust="0"/>
  </p:normalViewPr>
  <p:slideViewPr>
    <p:cSldViewPr>
      <p:cViewPr varScale="1">
        <p:scale>
          <a:sx n="112" d="100"/>
          <a:sy n="112" d="100"/>
        </p:scale>
        <p:origin x="1542" y="96"/>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defPPr/>
            <a:lvl1pPr algn="l">
              <a:defRPr sz="1200"/>
            </a:lvl1pPr>
          </a:lstStyle>
          <a:p>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defPPr/>
            <a:lvl1pPr algn="r">
              <a:defRPr sz="1200"/>
            </a:lvl1pPr>
          </a:lstStyle>
          <a:p>
            <a:pPr/>
            <a:fld id="{3FCB081F-C8B7-4D69-93F4-92DCE55E4665}" type="datetimeFigureOut">
              <a:rPr lang="ru-RU" smtClean="0"/>
              <a:pPr/>
              <a:t>вс 29.01.23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lvl1pPr algn="l">
              <a:defRPr sz="1200"/>
            </a:lvl1pPr>
          </a:lstStyle>
          <a:p>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lvl1pPr algn="r">
              <a:defRPr sz="1200"/>
            </a:lvl1pPr>
          </a:lstStyle>
          <a:p>
            <a:pPr/>
            <a:fld id="{C3CEA6A5-FF17-4C27-B14E-E9C11B715D6C}" type="slidenum">
              <a:rPr lang="ru-RU" smtClean="0"/>
              <a:pPr/>
              <a:t>‹#›</a:t>
            </a:fld>
            <a:endParaRPr lang="ru-RU"/>
          </a:p>
        </p:txBody>
      </p:sp>
    </p:spTree>
    <p:extLst>
      <p:ext uri="{BB962C8B-B14F-4D97-AF65-F5344CB8AC3E}">
        <p14:creationId xmlns:p14="http://schemas.microsoft.com/office/powerpoint/2010/main" val="3429093809"/>
      </p:ext>
    </p:extLst>
  </p:cSld>
  <p:clrMap bg1="lt1" tx1="dk1" bg2="lt2" tx2="dk2" accent1="accent1" accent2="accent2" accent3="accent3" accent4="accent4" accent5="accent5" accent6="accent6" hlink="hlink" folHlink="folHlink"/>
  <p:notesStyl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blank" preserve="1">
  <p:cSld name="Пустой слайд">
    <p:spTree>
      <p:nvGrpSpPr>
        <p:cNvPr id="1" name=""/>
        <p:cNvGrpSpPr/>
        <p:nvPr/>
      </p:nvGrpSpPr>
      <p:grpSpPr>
        <a:xfrm>
          <a:off x="0" y="0"/>
          <a: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nvGrpSpPr>
          <p:cNvPr id="6" name="Group 5"/>
          <p:cNvGrpSpPr>
            <a:grpSpLocks noChangeAspect="1"/>
          </p:cNvGrpSpPr>
          <p:nvPr/>
        </p:nvGrpSpPr>
        <p:grpSpPr>
          <a:xfrm>
            <a:off x="211665" y="714191"/>
            <a:ext cx="8723376" cy="1329874"/>
            <a:chOff x="-3905251" y="4294188"/>
            <a:chExt cx="13027839" cy="1892300"/>
          </a:xfrm>
        </p:grpSpPr>
        <p:sp>
          <p:nvSpPr>
            <p:cNvPr id="7" name="Freeform 14"/>
            <p:cNvSpPr/>
            <p:nvPr/>
          </p:nvSpPr>
          <p:spPr bwMode="hidden">
            <a:xfrm>
              <a:off x="4810125" y="4500563"/>
              <a:ext cx="4295775" cy="1016000"/>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defPPr/>
            </a:lstStyle>
            <a:p>
              <a:endParaRPr lang="en-US"/>
            </a:p>
          </p:txBody>
        </p:sp>
        <p:sp>
          <p:nvSpPr>
            <p:cNvPr id="8" name="Freeform 18"/>
            <p:cNvSpPr/>
            <p:nvPr/>
          </p:nvSpPr>
          <p:spPr bwMode="hidden">
            <a:xfrm>
              <a:off x="-309563" y="4318000"/>
              <a:ext cx="8280401" cy="1209675"/>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defPPr/>
            </a:lstStyle>
            <a:p>
              <a:endParaRPr lang="en-US"/>
            </a:p>
          </p:txBody>
        </p:sp>
        <p:sp>
          <p:nvSpPr>
            <p:cNvPr id="9" name="Freeform 22"/>
            <p:cNvSpPr/>
            <p:nvPr/>
          </p:nvSpPr>
          <p:spPr bwMode="hidden">
            <a:xfrm>
              <a:off x="3175" y="4335463"/>
              <a:ext cx="8166100" cy="1101725"/>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defPPr/>
            </a:lstStyle>
            <a:p>
              <a:endParaRPr lang="en-US"/>
            </a:p>
          </p:txBody>
        </p:sp>
        <p:sp>
          <p:nvSpPr>
            <p:cNvPr id="10" name="Freeform 26"/>
            <p:cNvSpPr/>
            <p:nvPr/>
          </p:nvSpPr>
          <p:spPr bwMode="hidden">
            <a:xfrm>
              <a:off x="4156075" y="4316413"/>
              <a:ext cx="4940300" cy="927100"/>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defPPr/>
            </a:lstStyle>
            <a:p>
              <a:endParaRPr lang="en-US"/>
            </a:p>
          </p:txBody>
        </p:sp>
        <p:sp useBgFill="1">
          <p:nvSpPr>
            <p:cNvPr id="11" name="Freeform 10"/>
            <p:cNvSpPr/>
            <p:nvPr/>
          </p:nvSpPr>
          <p:spPr bwMode="hidden">
            <a:xfrm>
              <a:off x="-3905251" y="4294188"/>
              <a:ext cx="13027839" cy="1892300"/>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defPPr/>
            </a:lstStyle>
            <a:p>
              <a:endParaRPr lang="en-US"/>
            </a:p>
          </p:txBody>
        </p:sp>
      </p:grpSp>
      <p:sp>
        <p:nvSpPr>
          <p:cNvPr id="2" name="Date Placeholder 1"/>
          <p:cNvSpPr>
            <a:spLocks noGrp="1"/>
          </p:cNvSpPr>
          <p:nvPr>
            <p:ph type="dt" sz="half" idx="10"/>
          </p:nvPr>
        </p:nvSpPr>
        <p:spPr/>
        <p:txBody>
          <a:bodyPr/>
          <a:lstStyle>
            <a:defPPr/>
          </a:lstStyle>
          <a:p>
            <a:pPr/>
            <a:fld id="{B9F9FE0B-9CC0-4D4B-9806-0216C340B182}" type="datetimeFigureOut">
              <a:rPr lang="ru-RU" smtClean="0"/>
              <a:pPr/>
              <a:t>вс 29.01.23</a:t>
            </a:fld>
            <a:endParaRPr lang="ru-RU"/>
          </a:p>
        </p:txBody>
      </p:sp>
      <p:sp>
        <p:nvSpPr>
          <p:cNvPr id="3" name="Footer Placeholder 2"/>
          <p:cNvSpPr>
            <a:spLocks noGrp="1"/>
          </p:cNvSpPr>
          <p:nvPr>
            <p:ph type="ftr" sz="quarter" idx="11"/>
          </p:nvPr>
        </p:nvSpPr>
        <p:spPr/>
        <p:txBody>
          <a:bodyPr/>
          <a:lstStyle>
            <a:defPPr/>
          </a:lstStyle>
          <a:p>
            <a:pPr/>
            <a:endParaRPr lang="ru-RU"/>
          </a:p>
        </p:txBody>
      </p:sp>
      <p:sp>
        <p:nvSpPr>
          <p:cNvPr id="4" name="Slide Number Placeholder 3"/>
          <p:cNvSpPr>
            <a:spLocks noGrp="1"/>
          </p:cNvSpPr>
          <p:nvPr>
            <p:ph type="sldNum" sz="quarter" idx="12"/>
          </p:nvPr>
        </p:nvSpPr>
        <p:spPr/>
        <p:txBody>
          <a:bodyPr/>
          <a:lstStyle>
            <a:defPPr/>
          </a:lstStyle>
          <a:p>
            <a:pPr/>
            <a:fld id="{BC6C19F7-DB04-4F4C-93C6-64C5E40D1E15}" type="slidenum">
              <a:rPr lang="ru-RU" smtClean="0"/>
              <a:pPr/>
              <a:t>‹#›</a:t>
            </a:fld>
            <a:endParaRPr lang="ru-RU"/>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nvGrpSpPr>
          <p:cNvPr id="8" name="Group 15"/>
          <p:cNvGrpSpPr>
            <a:grpSpLocks noChangeAspect="1"/>
          </p:cNvGrpSpPr>
          <p:nvPr/>
        </p:nvGrpSpPr>
        <p:grpSpPr>
          <a:xfrm>
            <a:off x="211665" y="1679429"/>
            <a:ext cx="8723376" cy="1329874"/>
            <a:chOff x="-3905251" y="4294188"/>
            <a:chExt cx="13027839" cy="1892300"/>
          </a:xfrm>
        </p:grpSpPr>
        <p:sp>
          <p:nvSpPr>
            <p:cNvPr id="17" name="Freeform 14"/>
            <p:cNvSpPr/>
            <p:nvPr/>
          </p:nvSpPr>
          <p:spPr bwMode="hidden">
            <a:xfrm>
              <a:off x="4810125" y="4500563"/>
              <a:ext cx="4295775" cy="1016000"/>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defPPr/>
            </a:lstStyle>
            <a:p>
              <a:pPr/>
              <a:endParaRPr lang="en-US"/>
            </a:p>
          </p:txBody>
        </p:sp>
        <p:sp>
          <p:nvSpPr>
            <p:cNvPr id="18" name="Freeform 18"/>
            <p:cNvSpPr/>
            <p:nvPr/>
          </p:nvSpPr>
          <p:spPr bwMode="hidden">
            <a:xfrm>
              <a:off x="-309563" y="4318000"/>
              <a:ext cx="8280401" cy="1209675"/>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defPPr/>
            </a:lstStyle>
            <a:p>
              <a:pPr/>
              <a:endParaRPr lang="en-US"/>
            </a:p>
          </p:txBody>
        </p:sp>
        <p:sp>
          <p:nvSpPr>
            <p:cNvPr id="19" name="Freeform 22"/>
            <p:cNvSpPr/>
            <p:nvPr/>
          </p:nvSpPr>
          <p:spPr bwMode="hidden">
            <a:xfrm>
              <a:off x="3175" y="4335463"/>
              <a:ext cx="8166100" cy="1101725"/>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defPPr/>
            </a:lstStyle>
            <a:p>
              <a:pPr/>
              <a:endParaRPr lang="en-US"/>
            </a:p>
          </p:txBody>
        </p:sp>
        <p:sp>
          <p:nvSpPr>
            <p:cNvPr id="20" name="Freeform 26"/>
            <p:cNvSpPr/>
            <p:nvPr/>
          </p:nvSpPr>
          <p:spPr bwMode="hidden">
            <a:xfrm>
              <a:off x="4156075" y="4316413"/>
              <a:ext cx="4940300" cy="927100"/>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defPPr/>
            </a:lstStyle>
            <a:p>
              <a:pPr/>
              <a:endParaRPr lang="en-US"/>
            </a:p>
          </p:txBody>
        </p:sp>
        <p:sp useBgFill="1">
          <p:nvSpPr>
            <p:cNvPr id="21" name="Freeform 10"/>
            <p:cNvSpPr/>
            <p:nvPr/>
          </p:nvSpPr>
          <p:spPr bwMode="hidden">
            <a:xfrm>
              <a:off x="-3905251" y="4294188"/>
              <a:ext cx="13027839" cy="1892300"/>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defPPr/>
            </a:lstStyle>
            <a:p>
              <a:pPr/>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defPPr/>
          </a:lstStyle>
          <a:p>
            <a:r>
              <a:rPr lang="ru-RU" smtClean="0"/>
              <a:t>Образец заголовка</a:t>
            </a:r>
            <a:endParaRPr lang="en-US"/>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defPPr/>
            <a:lvl1pPr algn="r">
              <a:defRPr sz="1000">
                <a:solidFill>
                  <a:schemeClr val="tx2"/>
                </a:solidFill>
              </a:defRPr>
            </a:lvl1pPr>
          </a:lstStyle>
          <a:p>
            <a:pPr/>
            <a:fld id="{B9F9FE0B-9CC0-4D4B-9806-0216C340B182}" type="datetimeFigureOut">
              <a:rPr lang="ru-RU" smtClean="0"/>
              <a:pPr/>
              <a:t>вс 29.01.23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defPPr/>
            <a:lvl1pPr algn="l">
              <a:defRPr sz="1000">
                <a:solidFill>
                  <a:schemeClr val="tx2"/>
                </a:solidFill>
              </a:defRPr>
            </a:lvl1pPr>
          </a:lstStyle>
          <a:p>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defPPr/>
            <a:lvl1pPr algn="ctr">
              <a:defRPr sz="1000">
                <a:solidFill>
                  <a:schemeClr val="tx2"/>
                </a:solidFill>
              </a:defRPr>
            </a:lvl1pPr>
          </a:lstStyle>
          <a:p>
            <a:pPr/>
            <a:fld id="{BC6C19F7-DB04-4F4C-93C6-64C5E40D1E15}"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def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 bg1="lt1" tx1="dk1" bg2="lt2" tx2="dk2" accent1="accent1" accent2="accent2" accent3="accent3" accent4="accent4" accent5="accent5" accent6="accent6" hlink="hlink" folHlink="folHlink"/>
  <p:sldLayoutIdLst>
    <p:sldLayoutId id="2147483715" r:id="rId1"/>
  </p:sldLayoutIdLst>
  <p:transition/>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Tx/>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Tx/>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Tx/>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Tx/>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Tx/>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jpeg" /><Relationship Id="rId3" Type="http://schemas.openxmlformats.org/officeDocument/2006/relationships/image" Target="../media/image1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0.jpeg" /><Relationship Id="rId3" Type="http://schemas.openxmlformats.org/officeDocument/2006/relationships/image" Target="../media/image2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2.jpeg" /><Relationship Id="rId3" Type="http://schemas.openxmlformats.org/officeDocument/2006/relationships/image" Target="../media/image2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4.jpeg" /><Relationship Id="rId3" Type="http://schemas.openxmlformats.org/officeDocument/2006/relationships/image" Target="../media/image2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6.jpeg" /><Relationship Id="rId3" Type="http://schemas.openxmlformats.org/officeDocument/2006/relationships/image" Target="../media/image27.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8.png" /><Relationship Id="rId3" Type="http://schemas.openxmlformats.org/officeDocument/2006/relationships/image" Target="../media/image2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0.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1.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2.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4.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5.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6.jpeg" /><Relationship Id="rId3" Type="http://schemas.openxmlformats.org/officeDocument/2006/relationships/image" Target="../media/image37.png" /><Relationship Id="rId4" Type="http://schemas.openxmlformats.org/officeDocument/2006/relationships/image" Target="../media/image38.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 Id="rId3" Type="http://schemas.openxmlformats.org/officeDocument/2006/relationships/image" Target="../media/image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jpeg" /><Relationship Id="rId3" Type="http://schemas.openxmlformats.org/officeDocument/2006/relationships/image" Target="../media/image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image" Target="../media/image9.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jpeg" /><Relationship Id="rId3" Type="http://schemas.openxmlformats.org/officeDocument/2006/relationships/image" Target="../media/image1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jpeg" /><Relationship Id="rId3" Type="http://schemas.openxmlformats.org/officeDocument/2006/relationships/image" Target="../media/image13.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jpeg" /><Relationship Id="rId3" Type="http://schemas.openxmlformats.org/officeDocument/2006/relationships/image" Target="../media/image15.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jpeg" /><Relationship Id="rId3" Type="http://schemas.openxmlformats.org/officeDocument/2006/relationships/image" Target="../media/image1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stretch>
            <a:fillRect/>
          </a:stretch>
        </p:blipFill>
        <p:spPr>
          <a:xfrm>
            <a:off x="827584" y="1556792"/>
            <a:ext cx="5832648" cy="1224136"/>
          </a:xfrm>
          <a:prstGeom prst="rect">
            <a:avLst/>
          </a:prstGeom>
        </p:spPr>
      </p:pic>
      <p:sp>
        <p:nvSpPr>
          <p:cNvPr id="3" name="Прямоугольник 2"/>
          <p:cNvSpPr/>
          <p:nvPr/>
        </p:nvSpPr>
        <p:spPr>
          <a:xfrm>
            <a:off x="467544" y="3356992"/>
            <a:ext cx="3672408" cy="2585323"/>
          </a:xfrm>
          <a:prstGeom prst="rect">
            <a:avLst/>
          </a:prstGeom>
        </p:spPr>
        <p:txBody>
          <a:bodyPr wrap="square">
            <a:spAutoFit/>
          </a:bodyPr>
          <a:lstStyle>
            <a:defPPr/>
          </a:lstStyle>
          <a:p>
            <a:r>
              <a:rPr lang="ru-RU" b="1">
                <a:solidFill>
                  <a:srgbClr val="333333"/>
                </a:solidFill>
                <a:latin typeface="Microsoft YaHei Light" panose="020b0502040204020203" pitchFamily="34" charset="-122"/>
                <a:ea typeface="Microsoft YaHei Light" panose="020b0502040204020203" pitchFamily="34" charset="-122"/>
              </a:rPr>
              <a:t>Какое счастье жить на свете,</a:t>
            </a:r>
            <a:br>
              <a:rPr lang="ru-RU" b="1">
                <a:latin typeface="Microsoft YaHei Light" panose="020b0502040204020203" pitchFamily="34" charset="-122"/>
                <a:ea typeface="Microsoft YaHei Light" panose="020b0502040204020203" pitchFamily="34" charset="-122"/>
              </a:rPr>
            </a:br>
            <a:r>
              <a:rPr lang="ru-RU" b="1">
                <a:solidFill>
                  <a:srgbClr val="333333"/>
                </a:solidFill>
                <a:latin typeface="Microsoft YaHei Light" panose="020b0502040204020203" pitchFamily="34" charset="-122"/>
                <a:ea typeface="Microsoft YaHei Light" panose="020b0502040204020203" pitchFamily="34" charset="-122"/>
              </a:rPr>
              <a:t>когда я в мире не одна.</a:t>
            </a:r>
            <a:br>
              <a:rPr lang="ru-RU" b="1">
                <a:latin typeface="Microsoft YaHei Light" panose="020b0502040204020203" pitchFamily="34" charset="-122"/>
                <a:ea typeface="Microsoft YaHei Light" panose="020b0502040204020203" pitchFamily="34" charset="-122"/>
              </a:rPr>
            </a:br>
            <a:r>
              <a:rPr lang="ru-RU" b="1">
                <a:solidFill>
                  <a:srgbClr val="333333"/>
                </a:solidFill>
                <a:latin typeface="Microsoft YaHei Light" panose="020b0502040204020203" pitchFamily="34" charset="-122"/>
                <a:ea typeface="Microsoft YaHei Light" panose="020b0502040204020203" pitchFamily="34" charset="-122"/>
              </a:rPr>
              <a:t>Когда душа теплом согрета</a:t>
            </a:r>
            <a:br>
              <a:rPr lang="ru-RU" b="1">
                <a:latin typeface="Microsoft YaHei Light" panose="020b0502040204020203" pitchFamily="34" charset="-122"/>
                <a:ea typeface="Microsoft YaHei Light" panose="020b0502040204020203" pitchFamily="34" charset="-122"/>
              </a:rPr>
            </a:br>
            <a:r>
              <a:rPr lang="ru-RU" b="1">
                <a:solidFill>
                  <a:srgbClr val="333333"/>
                </a:solidFill>
                <a:latin typeface="Microsoft YaHei Light" panose="020b0502040204020203" pitchFamily="34" charset="-122"/>
                <a:ea typeface="Microsoft YaHei Light" panose="020b0502040204020203" pitchFamily="34" charset="-122"/>
              </a:rPr>
              <a:t>и за спиной стоит семья.</a:t>
            </a:r>
            <a:br>
              <a:rPr lang="ru-RU" b="1">
                <a:latin typeface="Microsoft YaHei Light" panose="020b0502040204020203" pitchFamily="34" charset="-122"/>
                <a:ea typeface="Microsoft YaHei Light" panose="020b0502040204020203" pitchFamily="34" charset="-122"/>
              </a:rPr>
            </a:br>
            <a:r>
              <a:rPr lang="ru-RU" b="1">
                <a:solidFill>
                  <a:srgbClr val="333333"/>
                </a:solidFill>
                <a:latin typeface="Microsoft YaHei Light" panose="020b0502040204020203" pitchFamily="34" charset="-122"/>
                <a:ea typeface="Microsoft YaHei Light" panose="020b0502040204020203" pitchFamily="34" charset="-122"/>
              </a:rPr>
              <a:t>Понять способны мы не сразу -</a:t>
            </a:r>
            <a:br>
              <a:rPr lang="ru-RU" b="1">
                <a:latin typeface="Microsoft YaHei Light" panose="020b0502040204020203" pitchFamily="34" charset="-122"/>
                <a:ea typeface="Microsoft YaHei Light" panose="020b0502040204020203" pitchFamily="34" charset="-122"/>
              </a:rPr>
            </a:br>
            <a:r>
              <a:rPr lang="ru-RU" b="1">
                <a:solidFill>
                  <a:srgbClr val="333333"/>
                </a:solidFill>
                <a:latin typeface="Microsoft YaHei Light" panose="020b0502040204020203" pitchFamily="34" charset="-122"/>
                <a:ea typeface="Microsoft YaHei Light" panose="020b0502040204020203" pitchFamily="34" charset="-122"/>
              </a:rPr>
              <a:t>на это нужно много лет:</a:t>
            </a:r>
            <a:br>
              <a:rPr lang="ru-RU" b="1">
                <a:latin typeface="Microsoft YaHei Light" panose="020b0502040204020203" pitchFamily="34" charset="-122"/>
                <a:ea typeface="Microsoft YaHei Light" panose="020b0502040204020203" pitchFamily="34" charset="-122"/>
              </a:rPr>
            </a:br>
            <a:r>
              <a:rPr lang="ru-RU" b="1" smtClean="0">
                <a:solidFill>
                  <a:srgbClr val="333333"/>
                </a:solidFill>
                <a:latin typeface="Microsoft YaHei Light" panose="020b0502040204020203" pitchFamily="34" charset="-122"/>
                <a:ea typeface="Microsoft YaHei Light" panose="020b0502040204020203" pitchFamily="34" charset="-122"/>
              </a:rPr>
              <a:t>Семья </a:t>
            </a:r>
            <a:r>
              <a:rPr lang="ru-RU" b="1">
                <a:solidFill>
                  <a:srgbClr val="333333"/>
                </a:solidFill>
                <a:latin typeface="Microsoft YaHei Light" panose="020b0502040204020203" pitchFamily="34" charset="-122"/>
                <a:ea typeface="Microsoft YaHei Light" panose="020b0502040204020203" pitchFamily="34" charset="-122"/>
              </a:rPr>
              <a:t>дается лишь однажды -</a:t>
            </a:r>
            <a:br>
              <a:rPr lang="ru-RU" b="1">
                <a:latin typeface="Microsoft YaHei Light" panose="020b0502040204020203" pitchFamily="34" charset="-122"/>
                <a:ea typeface="Microsoft YaHei Light" panose="020b0502040204020203" pitchFamily="34" charset="-122"/>
              </a:rPr>
            </a:br>
            <a:r>
              <a:rPr lang="ru-RU" b="1">
                <a:solidFill>
                  <a:srgbClr val="333333"/>
                </a:solidFill>
                <a:latin typeface="Microsoft YaHei Light" panose="020b0502040204020203" pitchFamily="34" charset="-122"/>
                <a:ea typeface="Microsoft YaHei Light" panose="020b0502040204020203" pitchFamily="34" charset="-122"/>
              </a:rPr>
              <a:t>Дороже</a:t>
            </a:r>
            <a:r>
              <a:rPr lang="ru-RU" b="1" smtClean="0">
                <a:solidFill>
                  <a:srgbClr val="333333"/>
                </a:solidFill>
                <a:latin typeface="Microsoft YaHei Light" panose="020b0502040204020203" pitchFamily="34" charset="-122"/>
                <a:ea typeface="Microsoft YaHei Light" panose="020b0502040204020203" pitchFamily="34" charset="-122"/>
              </a:rPr>
              <a:t>...ближе..лучше </a:t>
            </a:r>
            <a:r>
              <a:rPr lang="ru-RU" b="1">
                <a:solidFill>
                  <a:srgbClr val="333333"/>
                </a:solidFill>
                <a:latin typeface="Microsoft YaHei Light" panose="020b0502040204020203" pitchFamily="34" charset="-122"/>
                <a:ea typeface="Microsoft YaHei Light" panose="020b0502040204020203" pitchFamily="34" charset="-122"/>
              </a:rPr>
              <a:t>нет!</a:t>
            </a:r>
            <a:br>
              <a:rPr lang="ru-RU" b="1">
                <a:latin typeface="Microsoft YaHei Light" panose="020b0502040204020203" pitchFamily="34" charset="-122"/>
                <a:ea typeface="Microsoft YaHei Light" panose="020b0502040204020203" pitchFamily="34" charset="-122"/>
              </a:rPr>
            </a:br>
            <a:endParaRPr lang="ru-RU" b="1">
              <a:latin typeface="Microsoft YaHei Light" panose="020b0502040204020203" pitchFamily="34" charset="-122"/>
              <a:ea typeface="Microsoft YaHei Light" panose="020b0502040204020203" pitchFamily="34" charset="-122"/>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041" y="3068960"/>
            <a:ext cx="3837716" cy="30243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2736161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12588"/>
          <a:stretch>
            <a:fillRect/>
          </a:stretch>
        </p:blipFill>
        <p:spPr bwMode="auto">
          <a:xfrm>
            <a:off x="3995936" y="1741458"/>
            <a:ext cx="3818640" cy="25306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bwMode="auto">
          <a:xfrm rot="16200000">
            <a:off x="230145" y="1380885"/>
            <a:ext cx="3067085" cy="21602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Прямоугольник 2"/>
          <p:cNvSpPr/>
          <p:nvPr/>
        </p:nvSpPr>
        <p:spPr>
          <a:xfrm>
            <a:off x="107504" y="4549676"/>
            <a:ext cx="8928992" cy="2308324"/>
          </a:xfrm>
          <a:prstGeom prst="rect">
            <a:avLst/>
          </a:prstGeom>
        </p:spPr>
        <p:txBody>
          <a:bodyPr wrap="square">
            <a:spAutoFit/>
          </a:bodyPr>
          <a:lstStyle>
            <a:defPPr/>
          </a:lstStyle>
          <a:p>
            <a:pPr/>
            <a:r>
              <a:rPr lang="ru-RU" smtClean="0">
                <a:latin typeface="Times New Roman" panose="02020603050405020304" pitchFamily="18" charset="0"/>
                <a:cs typeface="Times New Roman" panose="02020603050405020304" pitchFamily="18" charset="0"/>
              </a:rPr>
              <a:t>Когда </a:t>
            </a:r>
            <a:r>
              <a:rPr lang="ru-RU">
                <a:latin typeface="Times New Roman" panose="02020603050405020304" pitchFamily="18" charset="0"/>
                <a:cs typeface="Times New Roman" panose="02020603050405020304" pitchFamily="18" charset="0"/>
              </a:rPr>
              <a:t>моя мама печёт блинчики с секретом, оладушки, вы не представляете, как в доме вкусно пахнет! Я бегу скорее на кухню, чтобы помогать маме. Я спросил у мамы, где она берёт такие вкусные рецепты. Оказывается, что у нас в семье есть очень ценная тетрадка. Листы в ней старенькие, жёлтые, потому что ей много-много лет. Эту тетрадку передала ей бабушка. Мама сказала, что потом она передаст эту тетрадку моей сестре, Насте. А когда я вырасту, мне папа передаст молоточек, который ему достался от дедушки. Это наши семейные ценности</a:t>
            </a:r>
            <a:r>
              <a:rPr lang="ru-RU"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a:t>
            </a:r>
            <a:endParaRPr lang="ru-RU">
              <a:latin typeface="Times New Roman" panose="02020603050405020304" pitchFamily="18" charset="0"/>
              <a:cs typeface="Times New Roman" panose="02020603050405020304" pitchFamily="18" charset="0"/>
            </a:endParaRPr>
          </a:p>
          <a:p>
            <a:pPr/>
            <a:endParaRPr lang="ru-RU"/>
          </a:p>
        </p:txBody>
      </p:sp>
      <p:sp>
        <p:nvSpPr>
          <p:cNvPr id="5" name="TextBox 4"/>
          <p:cNvSpPr txBox="1"/>
          <p:nvPr/>
        </p:nvSpPr>
        <p:spPr>
          <a:xfrm>
            <a:off x="683567" y="4087446"/>
            <a:ext cx="2088232" cy="369332"/>
          </a:xfrm>
          <a:prstGeom prst="rect">
            <a:avLst/>
          </a:prstGeom>
          <a:noFill/>
        </p:spPr>
        <p:txBody>
          <a:bodyPr wrap="square" rtlCol="0">
            <a:spAutoFit/>
          </a:bodyPr>
          <a:lstStyle>
            <a:defPPr/>
          </a:lstStyle>
          <a:p>
            <a:pPr/>
            <a:r>
              <a:rPr lang="ru-RU" smtClean="0">
                <a:latin typeface="Times New Roman" panose="02020603050405020304" pitchFamily="18" charset="0"/>
                <a:cs typeface="Times New Roman" panose="02020603050405020304" pitchFamily="18" charset="0"/>
              </a:rPr>
              <a:t>Фёдоров Ярослав</a:t>
            </a:r>
            <a:endParaRPr lang="ru-RU"/>
          </a:p>
        </p:txBody>
      </p:sp>
    </p:spTree>
    <p:extLst>
      <p:ext uri="{BB962C8B-B14F-4D97-AF65-F5344CB8AC3E}">
        <p14:creationId xmlns:p14="http://schemas.microsoft.com/office/powerpoint/2010/main" val="1495447891"/>
      </p:ext>
    </p:extLst>
  </p:cSld>
  <p:clrMapOvr>
    <a:masterClrMapping/>
  </p:clrMapOvr>
  <p:transition spd="slow">
    <p:wheel spokes="1"/>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Подзаголовок 2"/>
          <p:cNvSpPr>
            <a:spLocks noGrp="1"/>
          </p:cNvSpPr>
          <p:nvPr>
            <p:ph type="subTitle" idx="4294967295"/>
          </p:nvPr>
        </p:nvSpPr>
        <p:spPr>
          <a:xfrm>
            <a:off x="179512" y="5157192"/>
            <a:ext cx="8856984" cy="1584176"/>
          </a:xfrm>
        </p:spPr>
        <p:txBody>
          <a:bodyPr>
            <a:normAutofit fontScale="62500" lnSpcReduction="20000"/>
          </a:bodyPr>
          <a:lstStyle>
            <a:defPPr/>
          </a:lstStyle>
          <a:p>
            <a:pPr marL="0" indent="0" algn="just">
              <a:buNone/>
            </a:pPr>
            <a:r>
              <a:rPr lang="ru-RU" sz="2300" smtClean="0">
                <a:solidFill>
                  <a:schemeClr val="tx1"/>
                </a:solidFill>
              </a:rPr>
              <a:t> </a:t>
            </a:r>
            <a:r>
              <a:rPr lang="ru-RU" sz="2600" smtClean="0">
                <a:solidFill>
                  <a:schemeClr val="tx1"/>
                </a:solidFill>
                <a:latin typeface="Times New Roman" panose="02020603050405020304" pitchFamily="18" charset="0"/>
                <a:cs typeface="Times New Roman" panose="02020603050405020304" pitchFamily="18" charset="0"/>
              </a:rPr>
              <a:t>В </a:t>
            </a:r>
            <a:r>
              <a:rPr lang="ru-RU" sz="2600">
                <a:solidFill>
                  <a:schemeClr val="tx1"/>
                </a:solidFill>
                <a:latin typeface="Times New Roman" panose="02020603050405020304" pitchFamily="18" charset="0"/>
                <a:cs typeface="Times New Roman" panose="02020603050405020304" pitchFamily="18" charset="0"/>
              </a:rPr>
              <a:t>нашей семье есть </a:t>
            </a:r>
            <a:r>
              <a:rPr lang="ru-RU" sz="2600" smtClean="0">
                <a:solidFill>
                  <a:schemeClr val="tx1"/>
                </a:solidFill>
                <a:latin typeface="Times New Roman" panose="02020603050405020304" pitchFamily="18" charset="0"/>
                <a:cs typeface="Times New Roman" panose="02020603050405020304" pitchFamily="18" charset="0"/>
              </a:rPr>
              <a:t>небольшие</a:t>
            </a:r>
            <a:r>
              <a:rPr lang="ru-RU" sz="2600">
                <a:solidFill>
                  <a:schemeClr val="tx1"/>
                </a:solidFill>
                <a:latin typeface="Times New Roman" panose="02020603050405020304" pitchFamily="18" charset="0"/>
                <a:cs typeface="Times New Roman" panose="02020603050405020304" pitchFamily="18" charset="0"/>
              </a:rPr>
              <a:t>, но очень дорогие для нас фамильные ценности.</a:t>
            </a:r>
          </a:p>
          <a:p>
            <a:pPr marL="0" indent="0" algn="just">
              <a:lnSpc>
                <a:spcPct val="120000"/>
              </a:lnSpc>
              <a:spcBef>
                <a:spcPct val="0"/>
              </a:spcBef>
              <a:buNone/>
            </a:pPr>
            <a:r>
              <a:rPr lang="ru-RU" sz="2600">
                <a:solidFill>
                  <a:schemeClr val="tx1"/>
                </a:solidFill>
                <a:latin typeface="Times New Roman" panose="02020603050405020304" pitchFamily="18" charset="0"/>
                <a:cs typeface="Times New Roman" panose="02020603050405020304" pitchFamily="18" charset="0"/>
              </a:rPr>
              <a:t>Когда моя мама была маленькой, родители подарили ей на день рождения неваляшку. Мама очень её любила и сохранила. Когда у мамы родились мои сёстры и я, мама давала нам играть ею. Неваляшка стала очень старой, но мы все её любим и бережём, и хотим потом показать нашим детям. Это очень интересно знать и видеть, чем играли твои родители, когда были </a:t>
            </a:r>
            <a:r>
              <a:rPr lang="ru-RU" sz="2600" smtClean="0">
                <a:solidFill>
                  <a:schemeClr val="tx1"/>
                </a:solidFill>
                <a:latin typeface="Times New Roman" panose="02020603050405020304" pitchFamily="18" charset="0"/>
                <a:cs typeface="Times New Roman" panose="02020603050405020304" pitchFamily="18" charset="0"/>
              </a:rPr>
              <a:t>маленькие.</a:t>
            </a:r>
            <a:endParaRPr lang="ru-RU" sz="260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16580" r="3226"/>
          <a:stretch>
            <a:fillRect/>
          </a:stretch>
        </p:blipFill>
        <p:spPr bwMode="auto">
          <a:xfrm>
            <a:off x="3923928" y="1801030"/>
            <a:ext cx="4104456" cy="27080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Рисунок 4"/>
          <p:cNvPicPr/>
          <p:nvPr/>
        </p:nvPicPr>
        <p:blipFill>
          <a:blip r:embed="rId3">
            <a:extLst>
              <a:ext uri="{28A0092B-C50C-407E-A947-70E740481C1C}">
                <a14:useLocalDpi xmlns:a14="http://schemas.microsoft.com/office/drawing/2010/main" val="0"/>
              </a:ext>
            </a:extLst>
          </a:blip>
          <a:stretch>
            <a:fillRect/>
          </a:stretch>
        </p:blipFill>
        <p:spPr bwMode="auto">
          <a:xfrm rot="16200000">
            <a:off x="143509" y="1520786"/>
            <a:ext cx="3528392" cy="244827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TextBox 5"/>
          <p:cNvSpPr txBox="1"/>
          <p:nvPr/>
        </p:nvSpPr>
        <p:spPr>
          <a:xfrm>
            <a:off x="690464" y="4594235"/>
            <a:ext cx="2563434" cy="424732"/>
          </a:xfrm>
          <a:prstGeom prst="rect">
            <a:avLst/>
          </a:prstGeom>
          <a:noFill/>
        </p:spPr>
        <p:txBody>
          <a:bodyPr wrap="square" rtlCol="0">
            <a:spAutoFit/>
          </a:bodyPr>
          <a:lstStyle>
            <a:defPPr/>
          </a:lstStyle>
          <a:p>
            <a:pPr algn="just">
              <a:lnSpc>
                <a:spcPct val="120000"/>
              </a:lnSpc>
            </a:pPr>
            <a:r>
              <a:rPr lang="ru-RU" smtClean="0">
                <a:latin typeface="Times New Roman" panose="02020603050405020304" pitchFamily="18" charset="0"/>
                <a:cs typeface="Times New Roman" panose="02020603050405020304" pitchFamily="18" charset="0"/>
              </a:rPr>
              <a:t>  </a:t>
            </a:r>
            <a:r>
              <a:rPr lang="ru-RU">
                <a:latin typeface="Times New Roman" panose="02020603050405020304" pitchFamily="18" charset="0"/>
                <a:cs typeface="Times New Roman" panose="02020603050405020304" pitchFamily="18" charset="0"/>
              </a:rPr>
              <a:t>Осипов Василий</a:t>
            </a:r>
          </a:p>
        </p:txBody>
      </p:sp>
    </p:spTree>
    <p:extLst>
      <p:ext uri="{BB962C8B-B14F-4D97-AF65-F5344CB8AC3E}">
        <p14:creationId xmlns:p14="http://schemas.microsoft.com/office/powerpoint/2010/main" val="2054810059"/>
      </p:ext>
    </p:extLst>
  </p:cSld>
  <p:clrMapOvr>
    <a:masterClrMapping/>
  </p:clrMapOvr>
  <p:transition spd="slow">
    <p:wheel spokes="1"/>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p:cNvPicPr/>
          <p:nvPr/>
        </p:nvPicPr>
        <p:blipFill>
          <a:blip r:embed="rId2">
            <a:extLst>
              <a:ext uri="{28A0092B-C50C-407E-A947-70E740481C1C}">
                <a14:useLocalDpi xmlns:a14="http://schemas.microsoft.com/office/drawing/2010/main" val="0"/>
              </a:ext>
            </a:extLst>
          </a:blip>
          <a:srcRect t="6535"/>
          <a:stretch>
            <a:fillRect/>
          </a:stretch>
        </p:blipFill>
        <p:spPr bwMode="auto">
          <a:xfrm>
            <a:off x="4067945" y="1674483"/>
            <a:ext cx="3816424" cy="2559083"/>
          </a:xfrm>
          <a:prstGeom prst="rect">
            <a:avLst/>
          </a:prstGeom>
          <a:ln>
            <a:noFill/>
          </a:ln>
          <a:effectLst>
            <a:outerShdw blurRad="292100" dist="139700" dir="2700000" algn="tl" rotWithShape="0">
              <a:srgbClr val="333333">
                <a:alpha val="65000"/>
              </a:srgbClr>
            </a:outerShdw>
          </a:effectLst>
        </p:spPr>
      </p:pic>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bwMode="auto">
          <a:xfrm rot="16200000">
            <a:off x="215809" y="1454596"/>
            <a:ext cx="3154658" cy="21602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Прямоугольник 4"/>
          <p:cNvSpPr/>
          <p:nvPr/>
        </p:nvSpPr>
        <p:spPr>
          <a:xfrm>
            <a:off x="251520" y="4743784"/>
            <a:ext cx="8712968" cy="1956369"/>
          </a:xfrm>
          <a:prstGeom prst="rect">
            <a:avLst/>
          </a:prstGeom>
        </p:spPr>
        <p:txBody>
          <a:bodyPr wrap="square">
            <a:spAutoFit/>
          </a:bodyPr>
          <a:lstStyle>
            <a:defPPr/>
          </a:lstStyle>
          <a:p>
            <a:pPr>
              <a:lnSpc>
                <a:spcPct val="107000"/>
              </a:lnSpc>
              <a:spcAft>
                <a:spcPts val="800"/>
              </a:spcAft>
            </a:pPr>
            <a:r>
              <a:rPr lang="ru-RU" sz="1600" smtClean="0">
                <a:latin typeface="Calibri" panose="020f0502020204030204" pitchFamily="34" charset="0"/>
                <a:ea typeface="Calibri" panose="020f0502020204030204" pitchFamily="34" charset="0"/>
                <a:cs typeface="Times New Roman" panose="02020603050405020304" pitchFamily="18" charset="0"/>
              </a:rPr>
              <a:t>Фамильная </a:t>
            </a:r>
            <a:r>
              <a:rPr lang="ru-RU" sz="1600">
                <a:latin typeface="Calibri" panose="020f0502020204030204" pitchFamily="34" charset="0"/>
                <a:ea typeface="Calibri" panose="020f0502020204030204" pitchFamily="34" charset="0"/>
                <a:cs typeface="Times New Roman" panose="02020603050405020304" pitchFamily="18" charset="0"/>
              </a:rPr>
              <a:t>ценность моей семьи – это рушник с вышивкой. Рушник – это праздничное полотенце, на котором на свадьбе подают каравай для молодожёнов. И, кто больший кусок от каравая откусит, тот в семье и будет главным. С караваем, на этом рушнике, встречали на свадьбе моих прадедушку Лёню и прабабушку Зою. Потом этот рушник был на свадьбе моей бабушки Ларисы. А после, уже бабушка Лариса с этим рушником, встречала моих родителей на их свадьбе. Папа откусил кусок больше, чем мама, поэтому она слушается папу. А когда я вырасту и буду жениться, то моя тоже будет встречать меня и мою невесту с караваем на нашем рушнике. </a:t>
            </a:r>
            <a:r>
              <a:rPr lang="ru-RU">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Box 5"/>
          <p:cNvSpPr txBox="1"/>
          <p:nvPr/>
        </p:nvSpPr>
        <p:spPr>
          <a:xfrm>
            <a:off x="749022" y="4233566"/>
            <a:ext cx="2088232" cy="388696"/>
          </a:xfrm>
          <a:prstGeom prst="rect">
            <a:avLst/>
          </a:prstGeom>
          <a:noFill/>
        </p:spPr>
        <p:txBody>
          <a:bodyPr wrap="square" rtlCol="0">
            <a:spAutoFit/>
          </a:bodyPr>
          <a:lstStyle>
            <a:defPPr/>
          </a:lstStyle>
          <a:p>
            <a:pPr>
              <a:lnSpc>
                <a:spcPct val="107000"/>
              </a:lnSpc>
              <a:spcAft>
                <a:spcPts val="800"/>
              </a:spcAft>
            </a:pPr>
            <a:r>
              <a:rPr lang="ru-RU">
                <a:latin typeface="Calibri" panose="020f0502020204030204" pitchFamily="34" charset="0"/>
                <a:ea typeface="Calibri" panose="020f0502020204030204" pitchFamily="34" charset="0"/>
                <a:cs typeface="Times New Roman" panose="02020603050405020304" pitchFamily="18" charset="0"/>
              </a:rPr>
              <a:t>Каримов Руслан</a:t>
            </a:r>
          </a:p>
        </p:txBody>
      </p:sp>
    </p:spTree>
    <p:extLst>
      <p:ext uri="{BB962C8B-B14F-4D97-AF65-F5344CB8AC3E}">
        <p14:creationId xmlns:p14="http://schemas.microsoft.com/office/powerpoint/2010/main" val="1357350743"/>
      </p:ext>
    </p:extLst>
  </p:cSld>
  <p:clrMapOvr>
    <a:masterClrMapping/>
  </p:clrMapOvr>
  <p:transition spd="slow">
    <p:wheel spokes="1"/>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p:cNvPicPr/>
          <p:nvPr/>
        </p:nvPicPr>
        <p:blipFill>
          <a:blip r:embed="rId2">
            <a:extLst>
              <a:ext uri="{28A0092B-C50C-407E-A947-70E740481C1C}">
                <a14:useLocalDpi xmlns:a14="http://schemas.microsoft.com/office/drawing/2010/main" val="0"/>
              </a:ext>
            </a:extLst>
          </a:blip>
          <a:srcRect t="9290"/>
          <a:stretch>
            <a:fillRect/>
          </a:stretch>
        </p:blipFill>
        <p:spPr bwMode="auto">
          <a:xfrm>
            <a:off x="4067944" y="1700807"/>
            <a:ext cx="3384376" cy="2370731"/>
          </a:xfrm>
          <a:prstGeom prst="rect">
            <a:avLst/>
          </a:prstGeom>
          <a:ln>
            <a:noFill/>
          </a:ln>
          <a:effectLst>
            <a:outerShdw blurRad="292100" dist="139700" dir="2700000" algn="tl" rotWithShape="0">
              <a:srgbClr val="333333">
                <a:alpha val="65000"/>
              </a:srgbClr>
            </a:outerShdw>
          </a:effectLst>
        </p:spPr>
      </p:pic>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bwMode="auto">
          <a:xfrm rot="16200000">
            <a:off x="398303" y="1338000"/>
            <a:ext cx="3090811" cy="237626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Прямоугольник 4"/>
          <p:cNvSpPr/>
          <p:nvPr/>
        </p:nvSpPr>
        <p:spPr>
          <a:xfrm>
            <a:off x="94543" y="4549676"/>
            <a:ext cx="9000999" cy="2308324"/>
          </a:xfrm>
          <a:prstGeom prst="rect">
            <a:avLst/>
          </a:prstGeom>
        </p:spPr>
        <p:txBody>
          <a:bodyPr wrap="square">
            <a:spAutoFit/>
          </a:bodyPr>
          <a:lstStyle>
            <a:defPPr/>
          </a:lstStyle>
          <a:p>
            <a:pPr/>
            <a:r>
              <a:rPr lang="ru-RU" sz="1600" smtClean="0">
                <a:latin typeface="Calibri" panose="020f0502020204030204" pitchFamily="34" charset="0"/>
                <a:ea typeface="Calibri" panose="020f0502020204030204" pitchFamily="34" charset="0"/>
                <a:cs typeface="Calibri" panose="020f0502020204030204" pitchFamily="34" charset="0"/>
              </a:rPr>
              <a:t>Мою </a:t>
            </a:r>
            <a:r>
              <a:rPr lang="ru-RU" sz="1600">
                <a:latin typeface="Calibri" panose="020f0502020204030204" pitchFamily="34" charset="0"/>
                <a:ea typeface="Calibri" panose="020f0502020204030204" pitchFamily="34" charset="0"/>
                <a:cs typeface="Calibri" panose="020f0502020204030204" pitchFamily="34" charset="0"/>
              </a:rPr>
              <a:t>прапрабабушку звали Наташа. Её мама была дворянка и ещё была богатая тётя, которая подарила ей шкатулку. Б. Наташа хранила в ней свои бриллианты. Наступили сложные времена и пришлось отдать бриллианты, чтобы кормить своих детей, Нину и Серёжу. Нина училась очень хорошо и стала разведчицей. Она умела говорить на 5 языках. Б. Наташа подарила ей свою шкатулку и положила туда двойной орешек. Есть такая примета: если положить в шкатулку 2й орешек – будешь богатой. Нина работала в Польше и в Венгрии и не расставалась со своей шкатулкой. Она напоминала ей тепло и любовь маминых рук. Потом у Нины родилась моя бабушка Людмила и она подарила шкатулочку ей. Когда я вырасту б. Людмила подарит мне шкатулочку с бриллиантами</a:t>
            </a:r>
            <a:r>
              <a:rPr lang="ru-RU" sz="1600" smtClean="0">
                <a:latin typeface="Calibri" panose="020f0502020204030204" pitchFamily="34" charset="0"/>
                <a:ea typeface="Calibri" panose="020f0502020204030204" pitchFamily="34" charset="0"/>
                <a:cs typeface="Calibri" panose="020f0502020204030204" pitchFamily="34" charset="0"/>
              </a:rPr>
              <a:t>.</a:t>
            </a:r>
          </a:p>
          <a:p>
            <a:pPr/>
            <a:r>
              <a:rPr lang="ru-RU" sz="1600" smtClean="0">
                <a:latin typeface="Calibri" panose="020f0502020204030204" pitchFamily="34" charset="0"/>
                <a:ea typeface="Calibri" panose="020f0502020204030204" pitchFamily="34" charset="0"/>
                <a:cs typeface="Calibri" panose="020f0502020204030204" pitchFamily="34" charset="0"/>
              </a:rPr>
              <a:t>А </a:t>
            </a:r>
            <a:r>
              <a:rPr lang="ru-RU" sz="1600">
                <a:latin typeface="Calibri" panose="020f0502020204030204" pitchFamily="34" charset="0"/>
                <a:ea typeface="Calibri" panose="020f0502020204030204" pitchFamily="34" charset="0"/>
                <a:cs typeface="Calibri" panose="020f0502020204030204" pitchFamily="34" charset="0"/>
              </a:rPr>
              <a:t>потом я её подарю своей дочке.  					</a:t>
            </a:r>
            <a:r>
              <a:rPr lang="ru-RU" sz="1600" smtClean="0">
                <a:latin typeface="Calibri" panose="020f0502020204030204" pitchFamily="34" charset="0"/>
                <a:ea typeface="Calibri" panose="020f0502020204030204" pitchFamily="34" charset="0"/>
                <a:cs typeface="Calibri" panose="020f0502020204030204" pitchFamily="34" charset="0"/>
              </a:rPr>
              <a:t>	</a:t>
            </a:r>
            <a:endParaRPr lang="ru-RU" sz="1600"/>
          </a:p>
        </p:txBody>
      </p:sp>
      <p:sp>
        <p:nvSpPr>
          <p:cNvPr id="6" name="TextBox 5"/>
          <p:cNvSpPr txBox="1"/>
          <p:nvPr/>
        </p:nvSpPr>
        <p:spPr>
          <a:xfrm>
            <a:off x="539552" y="4071539"/>
            <a:ext cx="2736304" cy="369332"/>
          </a:xfrm>
          <a:prstGeom prst="rect">
            <a:avLst/>
          </a:prstGeom>
          <a:noFill/>
        </p:spPr>
        <p:txBody>
          <a:bodyPr wrap="square" rtlCol="0">
            <a:spAutoFit/>
          </a:bodyPr>
          <a:lstStyle>
            <a:defPPr/>
          </a:lstStyle>
          <a:p>
            <a:pPr/>
            <a:r>
              <a:rPr lang="ru-RU">
                <a:latin typeface="Calibri" panose="020f0502020204030204" pitchFamily="34" charset="0"/>
                <a:ea typeface="Calibri" panose="020f0502020204030204" pitchFamily="34" charset="0"/>
                <a:cs typeface="Calibri" panose="020f0502020204030204" pitchFamily="34" charset="0"/>
              </a:rPr>
              <a:t>Шарапова Александра</a:t>
            </a:r>
            <a:endParaRPr lang="ru-RU"/>
          </a:p>
        </p:txBody>
      </p:sp>
    </p:spTree>
    <p:extLst>
      <p:ext uri="{BB962C8B-B14F-4D97-AF65-F5344CB8AC3E}">
        <p14:creationId xmlns:p14="http://schemas.microsoft.com/office/powerpoint/2010/main" val="2592191936"/>
      </p:ext>
    </p:extLst>
  </p:cSld>
  <p:clrMapOvr>
    <a:masterClrMapping/>
  </p:clrMapOvr>
  <p:transition spd="slow">
    <p:wheel spokes="1"/>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p:cNvPicPr/>
          <p:nvPr/>
        </p:nvPicPr>
        <p:blipFill>
          <a:blip r:embed="rId2">
            <a:extLst>
              <a:ext uri="{28A0092B-C50C-407E-A947-70E740481C1C}">
                <a14:useLocalDpi xmlns:a14="http://schemas.microsoft.com/office/drawing/2010/main" val="0"/>
              </a:ext>
            </a:extLst>
          </a:blip>
          <a:srcRect t="11219" b="-1"/>
          <a:stretch>
            <a:fillRect/>
          </a:stretch>
        </p:blipFill>
        <p:spPr bwMode="auto">
          <a:xfrm>
            <a:off x="3995936" y="1661963"/>
            <a:ext cx="3528392" cy="2249417"/>
          </a:xfrm>
          <a:prstGeom prst="rect">
            <a:avLst/>
          </a:prstGeom>
          <a:noFill/>
          <a:ln>
            <a:noFill/>
          </a:ln>
        </p:spPr>
      </p:pic>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bwMode="auto">
          <a:xfrm rot="16200000">
            <a:off x="380416" y="1253889"/>
            <a:ext cx="2695170" cy="194421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Прямоугольник 4"/>
          <p:cNvSpPr/>
          <p:nvPr/>
        </p:nvSpPr>
        <p:spPr>
          <a:xfrm>
            <a:off x="323528" y="4221088"/>
            <a:ext cx="8496944" cy="2200089"/>
          </a:xfrm>
          <a:prstGeom prst="rect">
            <a:avLst/>
          </a:prstGeom>
        </p:spPr>
        <p:txBody>
          <a:bodyPr wrap="square">
            <a:spAutoFit/>
          </a:bodyPr>
          <a:lstStyle>
            <a:defPPr/>
          </a:lstStyle>
          <a:p>
            <a:pPr>
              <a:lnSpc>
                <a:spcPct val="107000"/>
              </a:lnSpc>
              <a:spcAft>
                <a:spcPct val="0"/>
              </a:spcAft>
            </a:pPr>
            <a:r>
              <a:rPr lang="ru-RU" sz="1600" smtClean="0">
                <a:latin typeface="Calibri" panose="020f0502020204030204" pitchFamily="34" charset="0"/>
                <a:ea typeface="Calibri" panose="020f0502020204030204" pitchFamily="34" charset="0"/>
                <a:cs typeface="Calibri" panose="020f0502020204030204" pitchFamily="34" charset="0"/>
              </a:rPr>
              <a:t>В </a:t>
            </a:r>
            <a:r>
              <a:rPr lang="ru-RU" sz="1600">
                <a:latin typeface="Calibri" panose="020f0502020204030204" pitchFamily="34" charset="0"/>
                <a:ea typeface="Calibri" panose="020f0502020204030204" pitchFamily="34" charset="0"/>
                <a:cs typeface="Calibri" panose="020f0502020204030204" pitchFamily="34" charset="0"/>
              </a:rPr>
              <a:t>каждой семье, в каждом доме есть своя семейная реликвия. Семья – опора, семья – тепло и комфорт, семья –любовь и забота. Ничто так не объединяет семью, как совместное дело, которое интересно всем членам семьи.</a:t>
            </a:r>
            <a:endParaRPr lang="ru-RU"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ct val="0"/>
              </a:spcAft>
            </a:pPr>
            <a:r>
              <a:rPr lang="ru-RU" sz="1600">
                <a:latin typeface="Calibri" panose="020f0502020204030204" pitchFamily="34" charset="0"/>
                <a:ea typeface="Calibri" panose="020f0502020204030204" pitchFamily="34" charset="0"/>
                <a:cs typeface="Calibri" panose="020f0502020204030204" pitchFamily="34" charset="0"/>
              </a:rPr>
              <a:t>В доме моей бабушки есть пианино. Ему уже очень много лет. Сейчас оно уже обветшало. На этом инструменте играли моя бабушка и мама. Это пианино появилось в семье, когда ещё моя бабушка поступила в музыкальную школу. Потом на нём училась играть моя мама. Моя бабушка и тёти любили собираться вокруг мамы и подпевать под её аккомпанемент. Сейчас на пианино никто не играет. Но бабушка надеется, что когда-нибудь инструмент вновь зазвучит. </a:t>
            </a:r>
            <a:endParaRPr lang="ru-RU" sz="160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683567" y="3717032"/>
            <a:ext cx="2124553" cy="388696"/>
          </a:xfrm>
          <a:prstGeom prst="rect">
            <a:avLst/>
          </a:prstGeom>
          <a:noFill/>
        </p:spPr>
        <p:txBody>
          <a:bodyPr wrap="square" rtlCol="0">
            <a:spAutoFit/>
          </a:bodyPr>
          <a:lstStyle>
            <a:defPPr/>
          </a:lstStyle>
          <a:p>
            <a:pPr>
              <a:lnSpc>
                <a:spcPct val="107000"/>
              </a:lnSpc>
              <a:spcAft>
                <a:spcPct val="0"/>
              </a:spcAft>
            </a:pPr>
            <a:r>
              <a:rPr lang="ru-RU">
                <a:latin typeface="Calibri" panose="020f0502020204030204" pitchFamily="34" charset="0"/>
                <a:ea typeface="Calibri" panose="020f0502020204030204" pitchFamily="34" charset="0"/>
                <a:cs typeface="Calibri" panose="020f0502020204030204" pitchFamily="34" charset="0"/>
              </a:rPr>
              <a:t>Чичурин Михаил</a:t>
            </a:r>
            <a:endParaRPr lang="ru-RU">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9724610"/>
      </p:ext>
    </p:extLst>
  </p:cSld>
  <p:clrMapOvr>
    <a:masterClrMapping/>
  </p:clrMapOvr>
  <p:transition spd="slow">
    <p:wheel spokes="1"/>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stretch>
            <a:fillRect/>
          </a:stretch>
        </p:blipFill>
        <p:spPr>
          <a:xfrm>
            <a:off x="247513" y="938593"/>
            <a:ext cx="1938696" cy="493819"/>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rcRect l="23226" t="847" r="33829"/>
          <a:stretch>
            <a:fillRect/>
          </a:stretch>
        </p:blipFill>
        <p:spPr>
          <a:xfrm>
            <a:off x="1259632" y="1834587"/>
            <a:ext cx="6840760" cy="483477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437641" y="1340768"/>
            <a:ext cx="1558440" cy="338554"/>
          </a:xfrm>
          <a:prstGeom prst="rect">
            <a:avLst/>
          </a:prstGeom>
          <a:noFill/>
        </p:spPr>
        <p:txBody>
          <a:bodyPr wrap="none" rtlCol="0">
            <a:spAutoFit/>
          </a:bodyPr>
          <a:lstStyle>
            <a:defPPr/>
          </a:lstStyle>
          <a:p>
            <a:pPr/>
            <a:r>
              <a:rPr lang="ru-RU" sz="1600" smtClean="0"/>
              <a:t>(Моя мамочка)</a:t>
            </a:r>
            <a:endParaRPr lang="ru-RU" sz="1600"/>
          </a:p>
        </p:txBody>
      </p:sp>
    </p:spTree>
    <p:extLst>
      <p:ext uri="{BB962C8B-B14F-4D97-AF65-F5344CB8AC3E}">
        <p14:creationId xmlns:p14="http://schemas.microsoft.com/office/powerpoint/2010/main" val="2088303459"/>
      </p:ext>
    </p:extLst>
  </p:cSld>
  <p:clrMapOvr>
    <a:masterClrMapping/>
  </p:clrMapOvr>
  <mc:AlternateContent xmlns:mc="http://schemas.openxmlformats.org/markup-compatibility/2006">
    <mc:Choice xmlns:p15="http://schemas.microsoft.com/office/powerpoint/2012/main" Requires="p15">
      <p:transition spd="slow" p14:dur="2000">
        <p15:prstTrans prst="wind"/>
      </p:transition>
    </mc:Choice>
    <mc:Fallback>
      <p:transition spd="slow">
        <p:fade/>
      </p:transition>
    </mc:Fallback>
  </mc:AlternateContent>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descr="C:\Users\User\Desktop\стопкадры\3.jpg"/>
          <p:cNvPicPr/>
          <p:nvPr/>
        </p:nvPicPr>
        <p:blipFill>
          <a:blip r:embed="rId2">
            <a:extLst>
              <a:ext uri="{28A0092B-C50C-407E-A947-70E740481C1C}">
                <a14:useLocalDpi xmlns:a14="http://schemas.microsoft.com/office/drawing/2010/main" val="0"/>
              </a:ext>
            </a:extLst>
          </a:blip>
          <a:stretch>
            <a:fillRect/>
          </a:stretch>
        </p:blipFill>
        <p:spPr bwMode="auto">
          <a:xfrm>
            <a:off x="1331640" y="1844824"/>
            <a:ext cx="6768752" cy="46401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Прямоугольник 3"/>
          <p:cNvSpPr/>
          <p:nvPr/>
        </p:nvSpPr>
        <p:spPr>
          <a:xfrm>
            <a:off x="3523982" y="419202"/>
            <a:ext cx="5296490" cy="3352328"/>
          </a:xfrm>
          <a:prstGeom prst="rect">
            <a:avLst/>
          </a:prstGeom>
        </p:spPr>
        <p:txBody>
          <a:bodyPr wrap="square">
            <a:spAutoFit/>
          </a:bodyPr>
          <a:lstStyle>
            <a:defPPr/>
          </a:lstStyle>
          <a:p>
            <a:pPr>
              <a:lnSpc>
                <a:spcPct val="107000"/>
              </a:lnSpc>
              <a:spcAft>
                <a:spcPct val="0"/>
              </a:spcAft>
            </a:pPr>
            <a:endParaRPr lang="ru-RU"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ct val="0"/>
              </a:spcAft>
            </a:pPr>
            <a:endParaRPr lang="ru-RU">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ct val="0"/>
              </a:spcAft>
            </a:pPr>
            <a:endParaRPr lang="ru-RU"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ct val="0"/>
              </a:spcAft>
            </a:pPr>
            <a:endParaRPr lang="ru-RU">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ct val="0"/>
              </a:spcAft>
            </a:pPr>
            <a:endParaRPr lang="ru-RU"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ct val="0"/>
              </a:spcAft>
            </a:pPr>
            <a:endParaRPr lang="ru-RU">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ct val="0"/>
              </a:spcAft>
            </a:pPr>
            <a:endParaRPr lang="ru-RU"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ct val="0"/>
              </a:spcAft>
            </a:pPr>
            <a:endParaRPr lang="ru-RU">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ct val="0"/>
              </a:spcAft>
            </a:pPr>
            <a:endParaRPr lang="ru-RU"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ct val="0"/>
              </a:spcAft>
            </a:pPr>
            <a:endParaRPr lang="ru-RU">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ct val="0"/>
              </a:spcAft>
            </a:pPr>
            <a:r>
              <a:rPr lang="ru-RU" smtClean="0">
                <a:latin typeface="Calibri" panose="020f0502020204030204" pitchFamily="34" charset="0"/>
                <a:ea typeface="Calibri" panose="020f0502020204030204" pitchFamily="34" charset="0"/>
                <a:cs typeface="Calibri" panose="020f0502020204030204" pitchFamily="34" charset="0"/>
              </a:rPr>
              <a:t>        </a:t>
            </a:r>
          </a:p>
        </p:txBody>
      </p:sp>
      <p:sp>
        <p:nvSpPr>
          <p:cNvPr id="6" name="TextBox 5"/>
          <p:cNvSpPr txBox="1"/>
          <p:nvPr/>
        </p:nvSpPr>
        <p:spPr>
          <a:xfrm>
            <a:off x="179512" y="1124744"/>
            <a:ext cx="2407134" cy="369332"/>
          </a:xfrm>
          <a:prstGeom prst="rect">
            <a:avLst/>
          </a:prstGeom>
          <a:noFill/>
        </p:spPr>
        <p:txBody>
          <a:bodyPr wrap="none" rtlCol="0">
            <a:spAutoFit/>
          </a:bodyPr>
          <a:lstStyle>
            <a:defPPr/>
          </a:lstStyle>
          <a:p>
            <a:pPr/>
            <a:r>
              <a:rPr lang="ru-RU">
                <a:latin typeface="Calibri" panose="020f0502020204030204" pitchFamily="34" charset="0"/>
                <a:ea typeface="Calibri" panose="020f0502020204030204" pitchFamily="34" charset="0"/>
                <a:cs typeface="Calibri" panose="020f0502020204030204" pitchFamily="34" charset="0"/>
              </a:rPr>
              <a:t>Шарапова Александра</a:t>
            </a:r>
            <a:endParaRPr lang="ru-RU"/>
          </a:p>
        </p:txBody>
      </p:sp>
    </p:spTree>
    <p:extLst>
      <p:ext uri="{BB962C8B-B14F-4D97-AF65-F5344CB8AC3E}">
        <p14:creationId xmlns:p14="http://schemas.microsoft.com/office/powerpoint/2010/main" val="27547581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idx="4294967295"/>
          </p:nvPr>
        </p:nvSpPr>
        <p:spPr>
          <a:xfrm>
            <a:off x="0" y="338138"/>
            <a:ext cx="8229600" cy="1252537"/>
          </a:xfrm>
        </p:spPr>
        <p:txBody>
          <a:bodyPr>
            <a:normAutofit fontScale="90000"/>
          </a:bodyPr>
          <a:lstStyle>
            <a:defPPr/>
          </a:lstStyle>
          <a:p>
            <a:br>
              <a:rPr lang="ru-RU" smtClean="0"/>
            </a:br>
            <a:br>
              <a:rPr lang="ru-RU"/>
            </a:br>
            <a:endParaRPr lang="ru-RU"/>
          </a:p>
        </p:txBody>
      </p:sp>
      <p:pic>
        <p:nvPicPr>
          <p:cNvPr id="3" name="Рисунок 2" descr="C:\Users\User\Desktop\стопкадры\4.jpg"/>
          <p:cNvPicPr/>
          <p:nvPr/>
        </p:nvPicPr>
        <p:blipFill>
          <a:blip r:embed="rId2">
            <a:extLst>
              <a:ext uri="{28A0092B-C50C-407E-A947-70E740481C1C}">
                <a14:useLocalDpi xmlns:a14="http://schemas.microsoft.com/office/drawing/2010/main" val="0"/>
              </a:ext>
            </a:extLst>
          </a:blip>
          <a:stretch>
            <a:fillRect/>
          </a:stretch>
        </p:blipFill>
        <p:spPr bwMode="auto">
          <a:xfrm>
            <a:off x="1333176" y="1775342"/>
            <a:ext cx="6695207" cy="47500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Прямоугольник 3"/>
          <p:cNvSpPr/>
          <p:nvPr/>
        </p:nvSpPr>
        <p:spPr>
          <a:xfrm>
            <a:off x="529208" y="1305342"/>
            <a:ext cx="8157592" cy="1477328"/>
          </a:xfrm>
          <a:prstGeom prst="rect">
            <a:avLst/>
          </a:prstGeom>
        </p:spPr>
        <p:txBody>
          <a:bodyPr wrap="square">
            <a:spAutoFit/>
          </a:bodyPr>
          <a:lstStyle>
            <a:defPPr/>
          </a:lstStyle>
          <a:p>
            <a:pPr/>
            <a:endParaRPr lang="ru-RU" smtClean="0">
              <a:latin typeface="Times New Roman" panose="02020603050405020304" pitchFamily="18" charset="0"/>
              <a:cs typeface="Times New Roman" panose="02020603050405020304" pitchFamily="18" charset="0"/>
            </a:endParaRPr>
          </a:p>
          <a:p>
            <a:pPr/>
            <a:endParaRPr lang="ru-RU">
              <a:latin typeface="Times New Roman" panose="02020603050405020304" pitchFamily="18" charset="0"/>
              <a:cs typeface="Times New Roman" panose="02020603050405020304" pitchFamily="18" charset="0"/>
            </a:endParaRPr>
          </a:p>
          <a:p>
            <a:pPr/>
            <a:endParaRPr lang="ru-RU" smtClean="0">
              <a:latin typeface="Times New Roman" panose="02020603050405020304" pitchFamily="18" charset="0"/>
              <a:cs typeface="Times New Roman" panose="02020603050405020304" pitchFamily="18" charset="0"/>
            </a:endParaRPr>
          </a:p>
          <a:p>
            <a:pPr/>
            <a:endParaRPr lang="ru-RU">
              <a:latin typeface="Times New Roman" panose="02020603050405020304" pitchFamily="18" charset="0"/>
              <a:cs typeface="Times New Roman" panose="02020603050405020304" pitchFamily="18" charset="0"/>
            </a:endParaRPr>
          </a:p>
          <a:p>
            <a:pPr/>
            <a:endParaRPr lang="ru-RU"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373137" y="1052736"/>
            <a:ext cx="1920077" cy="369332"/>
          </a:xfrm>
          <a:prstGeom prst="rect">
            <a:avLst/>
          </a:prstGeom>
          <a:noFill/>
        </p:spPr>
        <p:txBody>
          <a:bodyPr wrap="none" rtlCol="0">
            <a:spAutoFit/>
          </a:bodyPr>
          <a:lstStyle>
            <a:defPPr/>
          </a:lstStyle>
          <a:p>
            <a:pPr/>
            <a:r>
              <a:rPr lang="ru-RU" smtClean="0">
                <a:latin typeface="Times New Roman" panose="02020603050405020304" pitchFamily="18" charset="0"/>
                <a:cs typeface="Times New Roman" panose="02020603050405020304" pitchFamily="18" charset="0"/>
              </a:rPr>
              <a:t>Фёдоров Ярослав</a:t>
            </a:r>
            <a:endParaRPr lang="ru-RU"/>
          </a:p>
        </p:txBody>
      </p:sp>
    </p:spTree>
    <p:extLst>
      <p:ext uri="{BB962C8B-B14F-4D97-AF65-F5344CB8AC3E}">
        <p14:creationId xmlns:p14="http://schemas.microsoft.com/office/powerpoint/2010/main" val="33199398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descr="C:\Users\User\Desktop\стопкадры\2.jpg"/>
          <p:cNvPicPr/>
          <p:nvPr/>
        </p:nvPicPr>
        <p:blipFill>
          <a:blip r:embed="rId2">
            <a:extLst>
              <a:ext uri="{28A0092B-C50C-407E-A947-70E740481C1C}">
                <a14:useLocalDpi xmlns:a14="http://schemas.microsoft.com/office/drawing/2010/main" val="0"/>
              </a:ext>
            </a:extLst>
          </a:blip>
          <a:stretch>
            <a:fillRect/>
          </a:stretch>
        </p:blipFill>
        <p:spPr bwMode="auto">
          <a:xfrm>
            <a:off x="1259632" y="1772816"/>
            <a:ext cx="6848921" cy="48245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Прямоугольник 3"/>
          <p:cNvSpPr/>
          <p:nvPr/>
        </p:nvSpPr>
        <p:spPr>
          <a:xfrm>
            <a:off x="107504" y="3943338"/>
            <a:ext cx="8856984" cy="338554"/>
          </a:xfrm>
          <a:prstGeom prst="rect">
            <a:avLst/>
          </a:prstGeom>
        </p:spPr>
        <p:txBody>
          <a:bodyPr wrap="square">
            <a:spAutoFit/>
          </a:bodyPr>
          <a:lstStyle>
            <a:defPPr/>
          </a:lstStyle>
          <a:p>
            <a:pPr/>
            <a:r>
              <a:rPr lang="ru-RU" sz="1600" smtClean="0">
                <a:latin typeface="Calibri" panose="020f0502020204030204" pitchFamily="34" charset="0"/>
                <a:ea typeface="Calibri" panose="020f0502020204030204" pitchFamily="34" charset="0"/>
                <a:cs typeface="Times New Roman" panose="02020603050405020304" pitchFamily="18" charset="0"/>
              </a:rPr>
              <a:t> </a:t>
            </a:r>
            <a:endParaRPr lang="ru-RU" sz="1600"/>
          </a:p>
        </p:txBody>
      </p:sp>
      <p:sp>
        <p:nvSpPr>
          <p:cNvPr id="5" name="TextBox 4"/>
          <p:cNvSpPr txBox="1"/>
          <p:nvPr/>
        </p:nvSpPr>
        <p:spPr>
          <a:xfrm>
            <a:off x="245829" y="1052736"/>
            <a:ext cx="2027606" cy="369332"/>
          </a:xfrm>
          <a:prstGeom prst="rect">
            <a:avLst/>
          </a:prstGeom>
          <a:noFill/>
        </p:spPr>
        <p:txBody>
          <a:bodyPr wrap="none" rtlCol="0">
            <a:spAutoFit/>
          </a:bodyPr>
          <a:lstStyle>
            <a:defPPr/>
          </a:lstStyle>
          <a:p>
            <a:pPr/>
            <a:r>
              <a:rPr lang="ru-RU">
                <a:latin typeface="Calibri" panose="020f0502020204030204" pitchFamily="34" charset="0"/>
                <a:ea typeface="Calibri" panose="020f0502020204030204" pitchFamily="34" charset="0"/>
                <a:cs typeface="Times New Roman" panose="02020603050405020304" pitchFamily="18" charset="0"/>
              </a:rPr>
              <a:t>Лохманов Алексей</a:t>
            </a:r>
            <a:endParaRPr lang="ru-RU"/>
          </a:p>
        </p:txBody>
      </p:sp>
    </p:spTree>
    <p:extLst>
      <p:ext uri="{BB962C8B-B14F-4D97-AF65-F5344CB8AC3E}">
        <p14:creationId xmlns:p14="http://schemas.microsoft.com/office/powerpoint/2010/main" val="37934464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descr="Девочка с медведем.png"/>
          <p:cNvPicPr/>
          <p:nvPr/>
        </p:nvPicPr>
        <p:blipFill>
          <a:blip r:embed="rId2"/>
          <a:stretch>
            <a:fillRect/>
          </a:stretch>
        </p:blipFill>
        <p:spPr>
          <a:xfrm>
            <a:off x="1259632" y="1861983"/>
            <a:ext cx="6853948" cy="47577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Прямоугольник 3"/>
          <p:cNvSpPr/>
          <p:nvPr/>
        </p:nvSpPr>
        <p:spPr>
          <a:xfrm>
            <a:off x="3419872" y="1988840"/>
            <a:ext cx="8229600" cy="5109091"/>
          </a:xfrm>
          <a:prstGeom prst="rect">
            <a:avLst/>
          </a:prstGeom>
        </p:spPr>
        <p:txBody>
          <a:bodyPr wrap="square">
            <a:spAutoFit/>
          </a:bodyPr>
          <a:lstStyle>
            <a:defPPr/>
          </a:lstStyle>
          <a:p>
            <a:pPr/>
            <a:r>
              <a:rPr lang="ru-RU"/>
              <a:t> </a:t>
            </a:r>
            <a:endParaRPr lang="ru-RU" smtClean="0"/>
          </a:p>
          <a:p>
            <a:pPr/>
            <a:endParaRPr lang="ru-RU" sz="1400"/>
          </a:p>
          <a:p>
            <a:pPr/>
            <a:endParaRPr lang="ru-RU" sz="1400" smtClean="0"/>
          </a:p>
          <a:p>
            <a:pPr/>
            <a:endParaRPr lang="ru-RU" sz="1400"/>
          </a:p>
          <a:p>
            <a:pPr/>
            <a:endParaRPr lang="ru-RU" sz="1400" smtClean="0"/>
          </a:p>
          <a:p>
            <a:pPr/>
            <a:endParaRPr lang="ru-RU" sz="1400"/>
          </a:p>
          <a:p>
            <a:pPr/>
            <a:endParaRPr lang="ru-RU" sz="1400" smtClean="0"/>
          </a:p>
          <a:p>
            <a:pPr/>
            <a:endParaRPr lang="ru-RU" sz="1400"/>
          </a:p>
          <a:p>
            <a:pPr/>
            <a:endParaRPr lang="ru-RU" sz="1400" smtClean="0"/>
          </a:p>
          <a:p>
            <a:pPr/>
            <a:endParaRPr lang="ru-RU" sz="1400"/>
          </a:p>
          <a:p>
            <a:pPr/>
            <a:endParaRPr lang="ru-RU" sz="1400" smtClean="0"/>
          </a:p>
          <a:p>
            <a:pPr/>
            <a:endParaRPr lang="ru-RU" sz="1400"/>
          </a:p>
          <a:p>
            <a:pPr/>
            <a:endParaRPr lang="ru-RU" sz="1400" smtClean="0"/>
          </a:p>
          <a:p>
            <a:pPr/>
            <a:endParaRPr lang="ru-RU" sz="1400"/>
          </a:p>
          <a:p>
            <a:pPr/>
            <a:endParaRPr lang="ru-RU" sz="1400" smtClean="0"/>
          </a:p>
          <a:p>
            <a:pPr/>
            <a:endParaRPr lang="ru-RU" sz="1400"/>
          </a:p>
          <a:p>
            <a:pPr/>
            <a:endParaRPr lang="ru-RU" sz="1400" smtClean="0"/>
          </a:p>
          <a:p>
            <a:pPr/>
            <a:endParaRPr lang="ru-RU" sz="1400"/>
          </a:p>
          <a:p>
            <a:pPr/>
            <a:endParaRPr lang="ru-RU" sz="1400" smtClean="0"/>
          </a:p>
          <a:p>
            <a:pPr/>
            <a:endParaRPr lang="ru-RU" sz="1400"/>
          </a:p>
          <a:p>
            <a:pPr/>
            <a:endParaRPr lang="ru-RU" sz="1400" smtClean="0"/>
          </a:p>
          <a:p>
            <a:pPr/>
            <a:endParaRPr lang="ru-RU" sz="1400" smtClean="0"/>
          </a:p>
          <a:p>
            <a:pPr/>
            <a:endParaRPr lang="ru-RU" sz="1400"/>
          </a:p>
        </p:txBody>
      </p:sp>
      <p:sp>
        <p:nvSpPr>
          <p:cNvPr id="5" name="Прямоугольник 4"/>
          <p:cNvSpPr/>
          <p:nvPr/>
        </p:nvSpPr>
        <p:spPr>
          <a:xfrm>
            <a:off x="307166" y="3933056"/>
            <a:ext cx="8568952" cy="307777"/>
          </a:xfrm>
          <a:prstGeom prst="rect">
            <a:avLst/>
          </a:prstGeom>
        </p:spPr>
        <p:txBody>
          <a:bodyPr wrap="square">
            <a:spAutoFit/>
          </a:bodyPr>
          <a:lstStyle>
            <a:defPPr/>
          </a:lstStyle>
          <a:p>
            <a:pPr/>
            <a:r>
              <a:rPr lang="ru-RU" sz="1400" smtClean="0"/>
              <a:t> </a:t>
            </a:r>
            <a:endParaRPr lang="ru-RU" sz="1400"/>
          </a:p>
        </p:txBody>
      </p:sp>
      <p:sp>
        <p:nvSpPr>
          <p:cNvPr id="6" name="TextBox 5"/>
          <p:cNvSpPr txBox="1"/>
          <p:nvPr/>
        </p:nvSpPr>
        <p:spPr>
          <a:xfrm>
            <a:off x="307166" y="1075958"/>
            <a:ext cx="2026517" cy="369332"/>
          </a:xfrm>
          <a:prstGeom prst="rect">
            <a:avLst/>
          </a:prstGeom>
          <a:noFill/>
        </p:spPr>
        <p:txBody>
          <a:bodyPr wrap="none" rtlCol="0">
            <a:spAutoFit/>
          </a:bodyPr>
          <a:lstStyle>
            <a:defPPr/>
          </a:lstStyle>
          <a:p>
            <a:pPr/>
            <a:r>
              <a:rPr lang="ru-RU"/>
              <a:t>Иванова Василиса</a:t>
            </a:r>
          </a:p>
        </p:txBody>
      </p:sp>
    </p:spTree>
    <p:extLst>
      <p:ext uri="{BB962C8B-B14F-4D97-AF65-F5344CB8AC3E}">
        <p14:creationId xmlns:p14="http://schemas.microsoft.com/office/powerpoint/2010/main" val="36572979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Прямоугольник 2"/>
          <p:cNvSpPr/>
          <p:nvPr/>
        </p:nvSpPr>
        <p:spPr>
          <a:xfrm>
            <a:off x="323528" y="1556792"/>
            <a:ext cx="8496944" cy="5050742"/>
          </a:xfrm>
          <a:prstGeom prst="rect">
            <a:avLst/>
          </a:prstGeom>
        </p:spPr>
        <p:txBody>
          <a:bodyPr wrap="square">
            <a:spAutoFit/>
          </a:bodyPr>
          <a:lstStyle>
            <a:defPPr/>
          </a:lstStyle>
          <a:p>
            <a:pPr algn="ctr">
              <a:lnSpc>
                <a:spcPct val="107000"/>
              </a:lnSpc>
              <a:spcAft>
                <a:spcPts val="800"/>
              </a:spcAft>
            </a:pPr>
            <a:endParaRPr lang="ru-RU">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i="1" smtClean="0">
                <a:ea typeface="Calibri" panose="020f0502020204030204" pitchFamily="34" charset="0"/>
                <a:cs typeface="Times New Roman" panose="02020603050405020304" pitchFamily="18" charset="0"/>
              </a:rPr>
              <a:t>Здравствуйте</a:t>
            </a:r>
            <a:r>
              <a:rPr lang="ru-RU" i="1">
                <a:ea typeface="Calibri" panose="020f0502020204030204" pitchFamily="34" charset="0"/>
                <a:cs typeface="Times New Roman" panose="02020603050405020304" pitchFamily="18" charset="0"/>
              </a:rPr>
              <a:t>. Приглашаем вас посетить нашу экспозицию, </a:t>
            </a:r>
            <a:endParaRPr lang="ru-RU" i="1" smtClean="0">
              <a:ea typeface="Calibri" panose="020f0502020204030204" pitchFamily="34" charset="0"/>
              <a:cs typeface="Times New Roman" panose="02020603050405020304" pitchFamily="18" charset="0"/>
            </a:endParaRPr>
          </a:p>
          <a:p>
            <a:pPr algn="ctr">
              <a:lnSpc>
                <a:spcPct val="107000"/>
              </a:lnSpc>
              <a:spcAft>
                <a:spcPts val="800"/>
              </a:spcAft>
            </a:pPr>
            <a:r>
              <a:rPr lang="ru-RU" i="1" smtClean="0">
                <a:ea typeface="Calibri" panose="020f0502020204030204" pitchFamily="34" charset="0"/>
                <a:cs typeface="Times New Roman" panose="02020603050405020304" pitchFamily="18" charset="0"/>
              </a:rPr>
              <a:t>которая </a:t>
            </a:r>
            <a:r>
              <a:rPr lang="ru-RU" i="1">
                <a:ea typeface="Calibri" panose="020f0502020204030204" pitchFamily="34" charset="0"/>
                <a:cs typeface="Times New Roman" panose="02020603050405020304" pitchFamily="18" charset="0"/>
              </a:rPr>
              <a:t>называется «Фамильные ценности». </a:t>
            </a:r>
            <a:endParaRPr lang="ru-RU" i="1" smtClean="0">
              <a:ea typeface="Calibri" panose="020f0502020204030204" pitchFamily="34" charset="0"/>
              <a:cs typeface="Times New Roman" panose="02020603050405020304" pitchFamily="18" charset="0"/>
            </a:endParaRPr>
          </a:p>
          <a:p>
            <a:pPr algn="ctr">
              <a:lnSpc>
                <a:spcPct val="107000"/>
              </a:lnSpc>
              <a:spcAft>
                <a:spcPts val="800"/>
              </a:spcAft>
            </a:pPr>
            <a:r>
              <a:rPr lang="ru-RU" i="1" smtClean="0">
                <a:ea typeface="Calibri" panose="020f0502020204030204" pitchFamily="34" charset="0"/>
                <a:cs typeface="Times New Roman" panose="02020603050405020304" pitchFamily="18" charset="0"/>
              </a:rPr>
              <a:t>А </a:t>
            </a:r>
            <a:r>
              <a:rPr lang="ru-RU" i="1">
                <a:ea typeface="Calibri" panose="020f0502020204030204" pitchFamily="34" charset="0"/>
                <a:cs typeface="Times New Roman" panose="02020603050405020304" pitchFamily="18" charset="0"/>
              </a:rPr>
              <a:t>вы знаете, что это такое?</a:t>
            </a:r>
          </a:p>
          <a:p>
            <a:pPr>
              <a:lnSpc>
                <a:spcPct val="107000"/>
              </a:lnSpc>
              <a:spcAft>
                <a:spcPts val="800"/>
              </a:spcAft>
            </a:pPr>
            <a:r>
              <a:rPr lang="ru-RU" i="1" smtClean="0">
                <a:ea typeface="Calibri" panose="020f0502020204030204" pitchFamily="34" charset="0"/>
                <a:cs typeface="Times New Roman" panose="02020603050405020304" pitchFamily="18" charset="0"/>
              </a:rPr>
              <a:t>      В </a:t>
            </a:r>
            <a:r>
              <a:rPr lang="ru-RU" i="1">
                <a:ea typeface="Calibri" panose="020f0502020204030204" pitchFamily="34" charset="0"/>
                <a:cs typeface="Times New Roman" panose="02020603050405020304" pitchFamily="18" charset="0"/>
              </a:rPr>
              <a:t>каждой семье есть такой предмет, который можно назвать фамильной ценностью. И это не обязательно что-то дорогостоящее. Это такая вещь, которая переходит от одного поколения к другому, то, что объединяет всех членов семьи. Изучение фамильных ценностей увлекательнейшее занятие. Оно похоже на работу сыщика и археолога. Ведь нам надо как археологам проникнуть в глубь времён, в самое начало. Как сыщикам нам приходится искать неизвестные факты, изучать «улики» и собирать досье, чтобы узнать историю семейной реликвии.</a:t>
            </a:r>
          </a:p>
          <a:p>
            <a:pPr>
              <a:lnSpc>
                <a:spcPct val="107000"/>
              </a:lnSpc>
              <a:spcAft>
                <a:spcPts val="800"/>
              </a:spcAft>
            </a:pPr>
            <a:r>
              <a:rPr lang="ru-RU" i="1" smtClean="0">
                <a:ea typeface="Calibri" panose="020f0502020204030204" pitchFamily="34" charset="0"/>
                <a:cs typeface="Times New Roman" panose="02020603050405020304" pitchFamily="18" charset="0"/>
              </a:rPr>
              <a:t>       Чтобы </a:t>
            </a:r>
            <a:r>
              <a:rPr lang="ru-RU" i="1">
                <a:ea typeface="Calibri" panose="020f0502020204030204" pitchFamily="34" charset="0"/>
                <a:cs typeface="Times New Roman" panose="02020603050405020304" pitchFamily="18" charset="0"/>
              </a:rPr>
              <a:t>это событие не забылось, мы решили снять «репортаж» и пригласили «Дельфин ТВ». Сегодня экскурсоводами в нашем мини-музее будут дети. Они готовы представить свои экспонаты в нашей экспозиции «Фамильные ценности».</a:t>
            </a:r>
            <a:endParaRPr lang="ru-RU" i="1">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107070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descr="Мальчик с неваляшкой.png"/>
          <p:cNvPicPr/>
          <p:nvPr/>
        </p:nvPicPr>
        <p:blipFill>
          <a:blip r:embed="rId2"/>
          <a:stretch>
            <a:fillRect/>
          </a:stretch>
        </p:blipFill>
        <p:spPr>
          <a:xfrm>
            <a:off x="1259632" y="1772816"/>
            <a:ext cx="7056784" cy="489654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251520" y="1052736"/>
            <a:ext cx="1827744" cy="395749"/>
          </a:xfrm>
          <a:prstGeom prst="rect">
            <a:avLst/>
          </a:prstGeom>
          <a:noFill/>
        </p:spPr>
        <p:txBody>
          <a:bodyPr wrap="none" rtlCol="0">
            <a:spAutoFit/>
          </a:bodyPr>
          <a:lstStyle>
            <a:defPPr/>
          </a:lstStyle>
          <a:p>
            <a:pPr algn="just">
              <a:lnSpc>
                <a:spcPct val="120000"/>
              </a:lnSpc>
              <a:spcBef>
                <a:spcPct val="0"/>
              </a:spcBef>
            </a:pPr>
            <a:r>
              <a:rPr lang="ru-RU">
                <a:latin typeface="Times New Roman" panose="02020603050405020304" pitchFamily="18" charset="0"/>
                <a:cs typeface="Times New Roman" panose="02020603050405020304" pitchFamily="18" charset="0"/>
              </a:rPr>
              <a:t>Осипов Василий</a:t>
            </a:r>
          </a:p>
        </p:txBody>
      </p:sp>
    </p:spTree>
    <p:extLst>
      <p:ext uri="{BB962C8B-B14F-4D97-AF65-F5344CB8AC3E}">
        <p14:creationId xmlns:p14="http://schemas.microsoft.com/office/powerpoint/2010/main" val="5036710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descr="Мальчик с рушником.png"/>
          <p:cNvPicPr/>
          <p:nvPr/>
        </p:nvPicPr>
        <p:blipFill>
          <a:blip r:embed="rId2"/>
          <a:stretch>
            <a:fillRect/>
          </a:stretch>
        </p:blipFill>
        <p:spPr>
          <a:xfrm>
            <a:off x="1187624" y="1844824"/>
            <a:ext cx="7416824" cy="46805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Прямоугольник 3"/>
          <p:cNvSpPr/>
          <p:nvPr/>
        </p:nvSpPr>
        <p:spPr>
          <a:xfrm>
            <a:off x="251520" y="5373216"/>
            <a:ext cx="8435280" cy="3880614"/>
          </a:xfrm>
          <a:prstGeom prst="rect">
            <a:avLst/>
          </a:prstGeom>
        </p:spPr>
        <p:txBody>
          <a:bodyPr wrap="square">
            <a:spAutoFit/>
          </a:bodyPr>
          <a:lstStyle>
            <a:defPPr/>
          </a:lstStyle>
          <a:p>
            <a:pPr>
              <a:lnSpc>
                <a:spcPct val="107000"/>
              </a:lnSpc>
              <a:spcAft>
                <a:spcPts val="800"/>
              </a:spcAft>
            </a:pPr>
            <a:endParaRPr lang="ru-RU"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60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600" smtClean="0">
                <a:latin typeface="Calibri" panose="020f0502020204030204" pitchFamily="34" charset="0"/>
                <a:ea typeface="Calibri" panose="020f0502020204030204" pitchFamily="34" charset="0"/>
                <a:cs typeface="Times New Roman" panose="02020603050405020304" pitchFamily="18" charset="0"/>
              </a:rPr>
              <a:t>           </a:t>
            </a:r>
            <a:endParaRPr lang="ru-RU" sz="160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683568" y="1007440"/>
            <a:ext cx="1826141" cy="369332"/>
          </a:xfrm>
          <a:prstGeom prst="rect">
            <a:avLst/>
          </a:prstGeom>
          <a:noFill/>
        </p:spPr>
        <p:txBody>
          <a:bodyPr wrap="none" rtlCol="0">
            <a:spAutoFit/>
          </a:bodyPr>
          <a:lstStyle>
            <a:defPPr/>
          </a:lstStyle>
          <a:p>
            <a:pPr/>
            <a:r>
              <a:rPr lang="ru-RU" smtClean="0"/>
              <a:t>Каримов Руслан</a:t>
            </a:r>
            <a:endParaRPr lang="ru-RU"/>
          </a:p>
        </p:txBody>
      </p:sp>
    </p:spTree>
    <p:extLst>
      <p:ext uri="{BB962C8B-B14F-4D97-AF65-F5344CB8AC3E}">
        <p14:creationId xmlns:p14="http://schemas.microsoft.com/office/powerpoint/2010/main" val="10419333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Прямоугольник 2"/>
          <p:cNvSpPr/>
          <p:nvPr/>
        </p:nvSpPr>
        <p:spPr>
          <a:xfrm>
            <a:off x="539552" y="620688"/>
            <a:ext cx="8147248" cy="981487"/>
          </a:xfrm>
          <a:prstGeom prst="rect">
            <a:avLst/>
          </a:prstGeom>
        </p:spPr>
        <p:txBody>
          <a:bodyPr wrap="square">
            <a:spAutoFit/>
          </a:bodyPr>
          <a:lstStyle>
            <a:defPPr/>
          </a:lstStyle>
          <a:p>
            <a:pPr algn="ctr">
              <a:lnSpc>
                <a:spcPct val="107000"/>
              </a:lnSpc>
              <a:spcAft>
                <a:spcPts val="800"/>
              </a:spcAft>
            </a:pPr>
            <a:r>
              <a:rPr lang="ru-RU" sz="5400" i="1">
                <a:latin typeface="Book Antiqua" panose="02040602050305030304" pitchFamily="18" charset="0"/>
                <a:ea typeface="Calibri" panose="020f0502020204030204" pitchFamily="34" charset="0"/>
                <a:cs typeface="Times New Roman" panose="02020603050405020304" pitchFamily="18" charset="0"/>
              </a:rPr>
              <a:t>Благодарим </a:t>
            </a:r>
            <a:r>
              <a:rPr lang="ru-RU" sz="5400" i="1" smtClean="0">
                <a:latin typeface="Book Antiqua" panose="02040602050305030304" pitchFamily="18" charset="0"/>
                <a:ea typeface="Calibri" panose="020f0502020204030204" pitchFamily="34" charset="0"/>
                <a:cs typeface="Times New Roman" panose="02020603050405020304" pitchFamily="18" charset="0"/>
              </a:rPr>
              <a:t>за </a:t>
            </a:r>
            <a:r>
              <a:rPr lang="ru-RU" sz="5400" i="1">
                <a:latin typeface="Book Antiqua" panose="02040602050305030304" pitchFamily="18" charset="0"/>
                <a:ea typeface="Calibri" panose="020f0502020204030204" pitchFamily="34" charset="0"/>
                <a:cs typeface="Times New Roman" panose="02020603050405020304" pitchFamily="18" charset="0"/>
              </a:rPr>
              <a:t>внимание!</a:t>
            </a:r>
          </a:p>
        </p:txBody>
      </p:sp>
      <p:pic>
        <p:nvPicPr>
          <p:cNvPr id="2" name="Рисунок 1"/>
          <p:cNvPicPr>
            <a:picLocks noChangeAspect="1"/>
          </p:cNvPicPr>
          <p:nvPr/>
        </p:nvPicPr>
        <p:blipFill>
          <a:blip r:embed="rId2"/>
          <a:stretch>
            <a:fillRect/>
          </a:stretch>
        </p:blipFill>
        <p:spPr>
          <a:xfrm>
            <a:off x="323528" y="1988840"/>
            <a:ext cx="4114315" cy="4634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3"/>
          <a:stretch>
            <a:fillRect/>
          </a:stretch>
        </p:blipFill>
        <p:spPr>
          <a:xfrm rot="3059712">
            <a:off x="4816598" y="1203416"/>
            <a:ext cx="3839434" cy="4128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9720">
            <a:off x="5130270" y="4585497"/>
            <a:ext cx="2549023" cy="1960978"/>
          </a:xfrm>
          <a:prstGeom prst="rect">
            <a:avLst/>
          </a:prstGeom>
        </p:spPr>
      </p:pic>
    </p:spTree>
    <p:extLst>
      <p:ext uri="{BB962C8B-B14F-4D97-AF65-F5344CB8AC3E}">
        <p14:creationId xmlns:p14="http://schemas.microsoft.com/office/powerpoint/2010/main" val="3124934278"/>
      </p:ext>
    </p:extLst>
  </p:cSld>
  <p:clrMapOvr>
    <a:masterClrMapping/>
  </p:clrMapOvr>
  <mc:AlternateContent xmlns:mc="http://schemas.openxmlformats.org/markup-compatibility/2006">
    <mc:Choice xmlns:p15="http://schemas.microsoft.com/office/powerpoint/2012/main" Requires="p15">
      <p:transition spd="slow" p14:dur="6000">
        <p15:prstTrans prst="curtains"/>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Рисунок 6" descr="C:\Users\User\Desktop\9.jpg"/>
          <p:cNvPicPr/>
          <p:nvPr/>
        </p:nvPicPr>
        <p:blipFill>
          <a:blip r:embed="rId2">
            <a:extLst>
              <a:ext uri="{28A0092B-C50C-407E-A947-70E740481C1C}">
                <a14:useLocalDpi xmlns:a14="http://schemas.microsoft.com/office/drawing/2010/main" val="0"/>
              </a:ext>
            </a:extLst>
          </a:blip>
          <a:stretch>
            <a:fillRect/>
          </a:stretch>
        </p:blipFill>
        <p:spPr bwMode="auto">
          <a:xfrm>
            <a:off x="4355976" y="4293096"/>
            <a:ext cx="4321915" cy="2304256"/>
          </a:xfrm>
          <a:prstGeom prst="rect">
            <a:avLst/>
          </a:prstGeom>
          <a:ln>
            <a:noFill/>
          </a:ln>
          <a:effectLst>
            <a:outerShdw blurRad="190500" algn="tl" rotWithShape="0">
              <a:srgbClr val="000000">
                <a:alpha val="70000"/>
              </a:srgbClr>
            </a:outerShdw>
          </a:effectLst>
        </p:spPr>
      </p:pic>
      <p:pic>
        <p:nvPicPr>
          <p:cNvPr id="8" name="Рисунок 7" descr="C:\Users\User\Desktop\10.jpg"/>
          <p:cNvPicPr/>
          <p:nvPr/>
        </p:nvPicPr>
        <p:blipFill>
          <a:blip r:embed="rId3">
            <a:extLst>
              <a:ext uri="{28A0092B-C50C-407E-A947-70E740481C1C}">
                <a14:useLocalDpi xmlns:a14="http://schemas.microsoft.com/office/drawing/2010/main" val="0"/>
              </a:ext>
            </a:extLst>
          </a:blip>
          <a:stretch>
            <a:fillRect/>
          </a:stretch>
        </p:blipFill>
        <p:spPr bwMode="auto">
          <a:xfrm>
            <a:off x="3707904" y="1556792"/>
            <a:ext cx="4432337" cy="2664296"/>
          </a:xfrm>
          <a:prstGeom prst="rect">
            <a:avLst/>
          </a:prstGeom>
          <a:ln>
            <a:noFill/>
          </a:ln>
          <a:effectLst>
            <a:softEdge rad="112500"/>
          </a:effectLst>
        </p:spPr>
      </p:pic>
      <p:sp>
        <p:nvSpPr>
          <p:cNvPr id="6" name="TextBox 5"/>
          <p:cNvSpPr txBox="1"/>
          <p:nvPr/>
        </p:nvSpPr>
        <p:spPr>
          <a:xfrm>
            <a:off x="511148" y="1268760"/>
            <a:ext cx="3600400" cy="5262979"/>
          </a:xfrm>
          <a:prstGeom prst="rect">
            <a:avLst/>
          </a:prstGeom>
          <a:noFill/>
        </p:spPr>
        <p:txBody>
          <a:bodyPr wrap="square" rtlCol="0">
            <a:spAutoFit/>
          </a:bodyPr>
          <a:lstStyle>
            <a:defPPr/>
          </a:lstStyle>
          <a:p>
            <a:pPr/>
            <a:r>
              <a:rPr lang="ru-RU" sz="1400"/>
              <a:t>Говори мне, мама, говори,</a:t>
            </a:r>
            <a:br>
              <a:rPr lang="ru-RU" sz="1400"/>
            </a:br>
            <a:r>
              <a:rPr lang="ru-RU" sz="1400"/>
              <a:t>Жизнь свою рассказывай подробней,</a:t>
            </a:r>
            <a:br>
              <a:rPr lang="ru-RU" sz="1400"/>
            </a:br>
            <a:r>
              <a:rPr lang="ru-RU" sz="1400"/>
              <a:t>Всю судьбу сначала повтори,</a:t>
            </a:r>
            <a:br>
              <a:rPr lang="ru-RU" sz="1400"/>
            </a:br>
            <a:r>
              <a:rPr lang="ru-RU" sz="1400"/>
              <a:t>Не спеши, я сяду поудобней!</a:t>
            </a:r>
          </a:p>
          <a:p>
            <a:pPr/>
            <a:r>
              <a:rPr lang="ru-RU" sz="1400"/>
              <a:t>Что и как, кто был кому родня,</a:t>
            </a:r>
            <a:br>
              <a:rPr lang="ru-RU" sz="1400"/>
            </a:br>
            <a:r>
              <a:rPr lang="ru-RU" sz="1400"/>
              <a:t>Всё меня, поверь, интересует!</a:t>
            </a:r>
            <a:br>
              <a:rPr lang="ru-RU" sz="1400"/>
            </a:br>
            <a:r>
              <a:rPr lang="ru-RU" sz="1400"/>
              <a:t>Нам не хватит для беседы дня,</a:t>
            </a:r>
            <a:br>
              <a:rPr lang="ru-RU" sz="1400"/>
            </a:br>
            <a:r>
              <a:rPr lang="ru-RU" sz="1400"/>
              <a:t>Ну и что ж, нас это не волнует!</a:t>
            </a:r>
            <a:br>
              <a:rPr lang="ru-RU" sz="1400"/>
            </a:br>
            <a:r>
              <a:rPr lang="ru-RU" sz="1400" smtClean="0"/>
              <a:t>Корни </a:t>
            </a:r>
            <a:r>
              <a:rPr lang="ru-RU" sz="1400"/>
              <a:t>родословной глубоки,</a:t>
            </a:r>
            <a:br>
              <a:rPr lang="ru-RU" sz="1400"/>
            </a:br>
            <a:r>
              <a:rPr lang="ru-RU" sz="1400"/>
              <a:t>Я мечтаю знать о них побольше,</a:t>
            </a:r>
            <a:br>
              <a:rPr lang="ru-RU" sz="1400"/>
            </a:br>
            <a:r>
              <a:rPr lang="ru-RU" sz="1400"/>
              <a:t>Времена те были далеки,</a:t>
            </a:r>
            <a:br>
              <a:rPr lang="ru-RU" sz="1400"/>
            </a:br>
            <a:r>
              <a:rPr lang="ru-RU" sz="1400"/>
              <a:t>Хочется, чтоб помнили их дольше!</a:t>
            </a:r>
          </a:p>
          <a:p>
            <a:pPr/>
            <a:r>
              <a:rPr lang="ru-RU" sz="1400"/>
              <a:t>Твой рассказ подробно запишу,</a:t>
            </a:r>
            <a:br>
              <a:rPr lang="ru-RU" sz="1400"/>
            </a:br>
            <a:r>
              <a:rPr lang="ru-RU" sz="1400"/>
              <a:t>Ничего я, вроде, не забыла,</a:t>
            </a:r>
            <a:br>
              <a:rPr lang="ru-RU" sz="1400"/>
            </a:br>
            <a:r>
              <a:rPr lang="ru-RU" sz="1400"/>
              <a:t>От волненья чувств своих дрожу:</a:t>
            </a:r>
            <a:br>
              <a:rPr lang="ru-RU" sz="1400"/>
            </a:br>
            <a:r>
              <a:rPr lang="ru-RU" sz="1400"/>
              <a:t>Как же много в жизни всего было!</a:t>
            </a:r>
            <a:br>
              <a:rPr lang="ru-RU" sz="1400"/>
            </a:br>
            <a:r>
              <a:rPr lang="ru-RU" sz="1400" smtClean="0"/>
              <a:t>Связь </a:t>
            </a:r>
            <a:r>
              <a:rPr lang="ru-RU" sz="1400"/>
              <a:t>времён легла на мой листок,</a:t>
            </a:r>
            <a:br>
              <a:rPr lang="ru-RU" sz="1400"/>
            </a:br>
            <a:r>
              <a:rPr lang="ru-RU" sz="1400"/>
              <a:t>Стало ближе прошлое мгновенно!</a:t>
            </a:r>
            <a:br>
              <a:rPr lang="ru-RU" sz="1400"/>
            </a:br>
            <a:r>
              <a:rPr lang="ru-RU" sz="1400"/>
              <a:t>Всех эмоций не сдержать поток,</a:t>
            </a:r>
            <a:br>
              <a:rPr lang="ru-RU" sz="1400"/>
            </a:br>
            <a:r>
              <a:rPr lang="ru-RU" sz="1400"/>
              <a:t>И не нужно это совершенно!</a:t>
            </a:r>
            <a:br>
              <a:rPr lang="ru-RU" sz="1400"/>
            </a:br>
            <a:r>
              <a:rPr lang="ru-RU" sz="1400" smtClean="0"/>
              <a:t>Помнить </a:t>
            </a:r>
            <a:r>
              <a:rPr lang="ru-RU" sz="1400"/>
              <a:t>всё и знать родной свой род</a:t>
            </a:r>
            <a:br>
              <a:rPr lang="ru-RU" sz="1400"/>
            </a:br>
            <a:r>
              <a:rPr lang="ru-RU" sz="1400"/>
              <a:t>Я считаю, что обязан каждый,</a:t>
            </a:r>
            <a:br>
              <a:rPr lang="ru-RU" sz="1400"/>
            </a:br>
            <a:r>
              <a:rPr lang="ru-RU" sz="1400"/>
              <a:t>Может это приведёт народ</a:t>
            </a:r>
            <a:br>
              <a:rPr lang="ru-RU" sz="1400"/>
            </a:br>
            <a:r>
              <a:rPr lang="ru-RU" sz="1400"/>
              <a:t>В век неравнодушия однажды!</a:t>
            </a:r>
          </a:p>
        </p:txBody>
      </p:sp>
    </p:spTree>
    <p:extLst>
      <p:ext uri="{BB962C8B-B14F-4D97-AF65-F5344CB8AC3E}">
        <p14:creationId xmlns:p14="http://schemas.microsoft.com/office/powerpoint/2010/main" val="326448357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p:cNvPicPr/>
          <p:nvPr/>
        </p:nvPicPr>
        <p:blipFill>
          <a:blip r:embed="rId2">
            <a:extLst>
              <a:ext uri="{28A0092B-C50C-407E-A947-70E740481C1C}">
                <a14:useLocalDpi xmlns:a14="http://schemas.microsoft.com/office/drawing/2010/main" val="0"/>
              </a:ext>
            </a:extLst>
          </a:blip>
          <a:srcRect b="8572"/>
          <a:stretch>
            <a:fillRect/>
          </a:stretch>
        </p:blipFill>
        <p:spPr bwMode="auto">
          <a:xfrm>
            <a:off x="611560" y="1700808"/>
            <a:ext cx="4104456" cy="2592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Рисунок 3"/>
          <p:cNvPicPr/>
          <p:nvPr/>
        </p:nvPicPr>
        <p:blipFill>
          <a:blip r:embed="rId3">
            <a:extLst>
              <a:ext uri="{28A0092B-C50C-407E-A947-70E740481C1C}">
                <a14:useLocalDpi xmlns:a14="http://schemas.microsoft.com/office/drawing/2010/main" val="0"/>
              </a:ext>
            </a:extLst>
          </a:blip>
          <a:srcRect b="17048"/>
          <a:stretch>
            <a:fillRect/>
          </a:stretch>
        </p:blipFill>
        <p:spPr bwMode="auto">
          <a:xfrm>
            <a:off x="4355976" y="3284984"/>
            <a:ext cx="4320480" cy="275962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18676106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p:cNvPicPr/>
          <p:nvPr/>
        </p:nvPicPr>
        <p:blipFill>
          <a:blip r:embed="rId2">
            <a:extLst>
              <a:ext uri="{28A0092B-C50C-407E-A947-70E740481C1C}">
                <a14:useLocalDpi xmlns:a14="http://schemas.microsoft.com/office/drawing/2010/main" val="0"/>
              </a:ext>
            </a:extLst>
          </a:blip>
          <a:srcRect t="16353" b="1882"/>
          <a:stretch>
            <a:fillRect/>
          </a:stretch>
        </p:blipFill>
        <p:spPr bwMode="auto">
          <a:xfrm>
            <a:off x="4211960" y="1628800"/>
            <a:ext cx="3888432" cy="2794328"/>
          </a:xfrm>
          <a:prstGeom prst="rect">
            <a:avLst/>
          </a:prstGeom>
          <a:ln>
            <a:noFill/>
          </a:ln>
          <a:effectLst>
            <a:outerShdw blurRad="292100" dist="139700" dir="2700000" algn="tl" rotWithShape="0">
              <a:srgbClr val="333333">
                <a:alpha val="65000"/>
              </a:srgbClr>
            </a:outerShdw>
          </a:effectLst>
        </p:spPr>
      </p:pic>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bwMode="auto">
          <a:xfrm rot="16200000">
            <a:off x="258628" y="1477906"/>
            <a:ext cx="3370162" cy="252028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Прямоугольник 4"/>
          <p:cNvSpPr/>
          <p:nvPr/>
        </p:nvSpPr>
        <p:spPr>
          <a:xfrm>
            <a:off x="395536" y="5009868"/>
            <a:ext cx="8280920" cy="1754326"/>
          </a:xfrm>
          <a:prstGeom prst="rect">
            <a:avLst/>
          </a:prstGeom>
        </p:spPr>
        <p:txBody>
          <a:bodyPr wrap="square">
            <a:spAutoFit/>
          </a:bodyPr>
          <a:lstStyle>
            <a:defPPr/>
          </a:lstStyle>
          <a:p>
            <a:pPr/>
            <a:r>
              <a:rPr lang="ru-RU" smtClean="0">
                <a:latin typeface="Times New Roman" panose="02020603050405020304" pitchFamily="18" charset="0"/>
                <a:cs typeface="Times New Roman" panose="02020603050405020304" pitchFamily="18" charset="0"/>
              </a:rPr>
              <a:t>В </a:t>
            </a:r>
            <a:r>
              <a:rPr lang="ru-RU">
                <a:latin typeface="Times New Roman" panose="02020603050405020304" pitchFamily="18" charset="0"/>
                <a:cs typeface="Times New Roman" panose="02020603050405020304" pitchFamily="18" charset="0"/>
              </a:rPr>
              <a:t>нашей семье есть фамильная ценность – это старинная икона 17 века. Она передается по наследству. Икона лечит и помогает всем нам. Маме дала эту икону крёстная, баба Света. Она стоит высоко, на кухне, где мы часто сидим всей семьёй. Она даёт нам здоровье, помогает нам быть дружными и бережёт нашу большую семью. Нас у мамы с папой трое сыновей и это тоже очень ценно</a:t>
            </a:r>
            <a:r>
              <a:rPr lang="ru-RU" smtClean="0">
                <a:latin typeface="Times New Roman" panose="02020603050405020304" pitchFamily="18" charset="0"/>
                <a:cs typeface="Times New Roman" panose="02020603050405020304" pitchFamily="18" charset="0"/>
              </a:rPr>
              <a:t>!</a:t>
            </a:r>
            <a:r>
              <a:rPr lang="en-US" smtClean="0">
                <a:latin typeface="Times New Roman" panose="02020603050405020304" pitchFamily="18" charset="0"/>
                <a:cs typeface="Times New Roman" panose="02020603050405020304" pitchFamily="18" charset="0"/>
              </a:rPr>
              <a:t>     </a:t>
            </a:r>
            <a:endParaRPr lang="ru-RU">
              <a:latin typeface="Times New Roman" panose="02020603050405020304" pitchFamily="18" charset="0"/>
              <a:cs typeface="Times New Roman" panose="02020603050405020304" pitchFamily="18" charset="0"/>
            </a:endParaRPr>
          </a:p>
          <a:p>
            <a:pPr/>
            <a:endParaRPr lang="ru-RU"/>
          </a:p>
        </p:txBody>
      </p:sp>
      <p:sp>
        <p:nvSpPr>
          <p:cNvPr id="7" name="TextBox 6"/>
          <p:cNvSpPr txBox="1"/>
          <p:nvPr/>
        </p:nvSpPr>
        <p:spPr>
          <a:xfrm>
            <a:off x="971600" y="4423128"/>
            <a:ext cx="1440159" cy="369332"/>
          </a:xfrm>
          <a:prstGeom prst="rect">
            <a:avLst/>
          </a:prstGeom>
          <a:noFill/>
        </p:spPr>
        <p:txBody>
          <a:bodyPr wrap="square" rtlCol="0">
            <a:spAutoFit/>
          </a:bodyPr>
          <a:lstStyle>
            <a:defPPr/>
          </a:lstStyle>
          <a:p>
            <a:pPr/>
            <a:r>
              <a:rPr lang="ru-RU" smtClean="0">
                <a:latin typeface="Times New Roman" panose="02020603050405020304" pitchFamily="18" charset="0"/>
                <a:cs typeface="Times New Roman" panose="02020603050405020304" pitchFamily="18" charset="0"/>
              </a:rPr>
              <a:t>Федяев Егор</a:t>
            </a:r>
            <a:endParaRPr lang="ru-RU"/>
          </a:p>
        </p:txBody>
      </p:sp>
    </p:spTree>
    <p:extLst>
      <p:ext uri="{BB962C8B-B14F-4D97-AF65-F5344CB8AC3E}">
        <p14:creationId xmlns:p14="http://schemas.microsoft.com/office/powerpoint/2010/main" val="3025239893"/>
      </p:ext>
    </p:extLst>
  </p:cSld>
  <p:clrMapOvr>
    <a:masterClrMapping/>
  </p:clrMapOvr>
  <p:transition spd="slow">
    <p:wheel spokes="1"/>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p:cNvPicPr/>
          <p:nvPr/>
        </p:nvPicPr>
        <p:blipFill>
          <a:blip r:embed="rId2">
            <a:extLst>
              <a:ext uri="{28A0092B-C50C-407E-A947-70E740481C1C}">
                <a14:useLocalDpi xmlns:a14="http://schemas.microsoft.com/office/drawing/2010/main" val="0"/>
              </a:ext>
            </a:extLst>
          </a:blip>
          <a:stretch>
            <a:fillRect/>
          </a:stretch>
        </p:blipFill>
        <p:spPr bwMode="auto">
          <a:xfrm>
            <a:off x="4211960" y="1639005"/>
            <a:ext cx="2880320" cy="2069481"/>
          </a:xfrm>
          <a:prstGeom prst="rect">
            <a:avLst/>
          </a:prstGeom>
          <a:ln>
            <a:noFill/>
          </a:ln>
          <a:effectLst>
            <a:outerShdw blurRad="292100" dist="139700" dir="2700000" algn="tl" rotWithShape="0">
              <a:srgbClr val="333333">
                <a:alpha val="65000"/>
              </a:srgbClr>
            </a:outerShdw>
          </a:effectLst>
        </p:spPr>
      </p:pic>
      <p:pic>
        <p:nvPicPr>
          <p:cNvPr id="5" name="Рисунок 4"/>
          <p:cNvPicPr/>
          <p:nvPr/>
        </p:nvPicPr>
        <p:blipFill>
          <a:blip r:embed="rId3">
            <a:extLst>
              <a:ext uri="{28A0092B-C50C-407E-A947-70E740481C1C}">
                <a14:useLocalDpi xmlns:a14="http://schemas.microsoft.com/office/drawing/2010/main" val="0"/>
              </a:ext>
            </a:extLst>
          </a:blip>
          <a:stretch>
            <a:fillRect/>
          </a:stretch>
        </p:blipFill>
        <p:spPr bwMode="auto">
          <a:xfrm rot="16200000">
            <a:off x="620482" y="1187834"/>
            <a:ext cx="2430432" cy="18722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 name="Прямоугольник 3"/>
          <p:cNvSpPr/>
          <p:nvPr/>
        </p:nvSpPr>
        <p:spPr>
          <a:xfrm>
            <a:off x="7308304" y="4005064"/>
            <a:ext cx="1126976" cy="5245860"/>
          </a:xfrm>
          <a:prstGeom prst="rect">
            <a:avLst/>
          </a:prstGeom>
        </p:spPr>
        <p:txBody>
          <a:bodyPr wrap="square">
            <a:spAutoFit/>
          </a:bodyPr>
          <a:lstStyle>
            <a:defPPr/>
          </a:lstStyle>
          <a:p>
            <a:pPr>
              <a:lnSpc>
                <a:spcPct val="107000"/>
              </a:lnSpc>
              <a:spcAft>
                <a:spcPts val="800"/>
              </a:spcAft>
            </a:pPr>
            <a:endParaRPr lang="ru-RU"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40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40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40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400">
                <a:latin typeface="Calibri" panose="020f0502020204030204" pitchFamily="34" charset="0"/>
                <a:ea typeface="Calibri" panose="020f0502020204030204" pitchFamily="34" charset="0"/>
                <a:cs typeface="Times New Roman" panose="02020603050405020304" pitchFamily="18" charset="0"/>
              </a:rPr>
              <a:t> </a:t>
            </a:r>
            <a:r>
              <a:rPr lang="ru-RU" sz="1400" smtClean="0">
                <a:latin typeface="Calibri" panose="020f0502020204030204" pitchFamily="34" charset="0"/>
                <a:ea typeface="Calibri" panose="020f0502020204030204" pitchFamily="34" charset="0"/>
                <a:cs typeface="Times New Roman" panose="02020603050405020304" pitchFamily="18" charset="0"/>
              </a:rPr>
              <a:t>      </a:t>
            </a:r>
            <a:endParaRPr lang="ru-RU" sz="140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539552" y="3789040"/>
            <a:ext cx="8532440" cy="2978764"/>
          </a:xfrm>
          <a:prstGeom prst="rect">
            <a:avLst/>
          </a:prstGeom>
          <a:noFill/>
        </p:spPr>
        <p:txBody>
          <a:bodyPr wrap="square" rtlCol="0">
            <a:spAutoFit/>
          </a:bodyPr>
          <a:lstStyle>
            <a:defPPr/>
          </a:lstStyle>
          <a:p>
            <a:pPr>
              <a:lnSpc>
                <a:spcPct val="107000"/>
              </a:lnSpc>
              <a:spcAft>
                <a:spcPts val="800"/>
              </a:spcAft>
            </a:pPr>
            <a:r>
              <a:rPr lang="ru-RU" sz="1600" smtClean="0">
                <a:latin typeface="Calibri" panose="020f0502020204030204" pitchFamily="34" charset="0"/>
                <a:ea typeface="Calibri" panose="020f0502020204030204" pitchFamily="34" charset="0"/>
                <a:cs typeface="Times New Roman" panose="02020603050405020304" pitchFamily="18" charset="0"/>
              </a:rPr>
              <a:t>В далёком, 1980 году, более 40 лет назад, в нашей стране проходили Олимпийские игры. Символом Олимпиады тогда был Мишка с олимпийскими кольцами на животике. Вся моя большая семья, мои дедушки и бабушки, смотрели по телевизору олимпийские состязания, болели за советских спортсменов. А когда показали закрытие Олимпийских игр, где символ, Мишка, улетал на воздушных шарах, все плакали. Никому не хотелось, чтобы заканчивался такой большой праздник спорта и дружбы! После Олимпиады, конечно же, всем детям хотелось иметь игрушечного олимпийского Мишку. И вот, бабушке Наде, маминой маме, удалось купить фарфоровую статуэтку Мишки. Очень бережно ею играли мой д. Саша и т. Оля. А мамы тогда ещё не было. Когда она родилась и подросла, она тоже играла Мишкой. Б. Надя и мама разрешают мне и моему братику Феде поиграть с Мишкой. Я уже знаю, что это наша семейная реликвия и поэтому обращаюсь с ней очень бережно.  </a:t>
            </a:r>
            <a:endParaRPr lang="ru-RU" sz="160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16224" y="3339154"/>
            <a:ext cx="2603648" cy="369332"/>
          </a:xfrm>
          <a:prstGeom prst="rect">
            <a:avLst/>
          </a:prstGeom>
          <a:noFill/>
        </p:spPr>
        <p:txBody>
          <a:bodyPr wrap="square" rtlCol="0">
            <a:spAutoFit/>
          </a:bodyPr>
          <a:lstStyle>
            <a:defPPr/>
          </a:lstStyle>
          <a:p>
            <a:pPr/>
            <a:r>
              <a:rPr lang="ru-RU">
                <a:latin typeface="Calibri" panose="020f0502020204030204" pitchFamily="34" charset="0"/>
                <a:ea typeface="Calibri" panose="020f0502020204030204" pitchFamily="34" charset="0"/>
                <a:cs typeface="Times New Roman" panose="02020603050405020304" pitchFamily="18" charset="0"/>
              </a:rPr>
              <a:t>Лохманов Алексей</a:t>
            </a:r>
            <a:endParaRPr lang="ru-RU"/>
          </a:p>
        </p:txBody>
      </p:sp>
    </p:spTree>
    <p:extLst>
      <p:ext uri="{BB962C8B-B14F-4D97-AF65-F5344CB8AC3E}">
        <p14:creationId xmlns:p14="http://schemas.microsoft.com/office/powerpoint/2010/main" val="2278587395"/>
      </p:ext>
    </p:extLst>
  </p:cSld>
  <p:clrMapOvr>
    <a:masterClrMapping/>
  </p:clrMapOvr>
  <p:transition spd="slow">
    <p:wheel spokes="1"/>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p:cNvPicPr/>
          <p:nvPr/>
        </p:nvPicPr>
        <p:blipFill>
          <a:blip r:embed="rId2">
            <a:extLst>
              <a:ext uri="{28A0092B-C50C-407E-A947-70E740481C1C}">
                <a14:useLocalDpi xmlns:a14="http://schemas.microsoft.com/office/drawing/2010/main" val="0"/>
              </a:ext>
            </a:extLst>
          </a:blip>
          <a:srcRect t="10811"/>
          <a:stretch>
            <a:fillRect/>
          </a:stretch>
        </p:blipFill>
        <p:spPr bwMode="auto">
          <a:xfrm>
            <a:off x="4139952" y="1700808"/>
            <a:ext cx="3552394" cy="2376264"/>
          </a:xfrm>
          <a:prstGeom prst="rect">
            <a:avLst/>
          </a:prstGeom>
          <a:ln>
            <a:noFill/>
          </a:ln>
          <a:effectLst>
            <a:outerShdw blurRad="292100" dist="139700" dir="2700000" algn="tl" rotWithShape="0">
              <a:srgbClr val="333333">
                <a:alpha val="65000"/>
              </a:srgbClr>
            </a:outerShdw>
          </a:effectLst>
        </p:spPr>
      </p:pic>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bwMode="auto">
          <a:xfrm rot="16200000">
            <a:off x="428826" y="1366010"/>
            <a:ext cx="3101771" cy="216024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Прямоугольник 4"/>
          <p:cNvSpPr/>
          <p:nvPr/>
        </p:nvSpPr>
        <p:spPr>
          <a:xfrm>
            <a:off x="179512" y="4441293"/>
            <a:ext cx="8897500" cy="2166875"/>
          </a:xfrm>
          <a:prstGeom prst="rect">
            <a:avLst/>
          </a:prstGeom>
        </p:spPr>
        <p:txBody>
          <a:bodyPr wrap="square">
            <a:spAutoFit/>
          </a:bodyPr>
          <a:lstStyle>
            <a:defPPr/>
          </a:lstStyle>
          <a:p>
            <a:pPr>
              <a:lnSpc>
                <a:spcPct val="107000"/>
              </a:lnSpc>
              <a:spcAft>
                <a:spcPts val="800"/>
              </a:spcAft>
            </a:pPr>
            <a:r>
              <a:rPr lang="ru-RU" smtClean="0">
                <a:latin typeface="Calibri" panose="020f0502020204030204" pitchFamily="34" charset="0"/>
                <a:ea typeface="Calibri" panose="020f0502020204030204" pitchFamily="34" charset="0"/>
                <a:cs typeface="Times New Roman" panose="02020603050405020304" pitchFamily="18" charset="0"/>
              </a:rPr>
              <a:t> Однажды </a:t>
            </a:r>
            <a:r>
              <a:rPr lang="ru-RU">
                <a:latin typeface="Calibri" panose="020f0502020204030204" pitchFamily="34" charset="0"/>
                <a:ea typeface="Calibri" panose="020f0502020204030204" pitchFamily="34" charset="0"/>
                <a:cs typeface="Times New Roman" panose="02020603050405020304" pitchFamily="18" charset="0"/>
              </a:rPr>
              <a:t>моя бабушка Галина, когда была молодой, поехала в отпуск на море. На берегу моря продавалось много разных сувениров. Моя бабушка увидела хрустальную рыбку. Она сразу её полюбила и, конечно же, привезла этот сувенир домой. Бабушка берегла рыбку, хранила её за стеклом, в шкафу, чтобы она не разбилась. Прошло время…Б. Галя передала эту хрустальную рыбку моей маме. Она тоже её берегла. Мне хрустальная рыбка очень нравится, я всё время ею любуюсь. Мама сказала, что когда я вырасту, она будет хранится у меня. Это наша фамильная </a:t>
            </a:r>
            <a:r>
              <a:rPr lang="ru-RU" smtClean="0">
                <a:latin typeface="Calibri" panose="020f0502020204030204" pitchFamily="34" charset="0"/>
                <a:ea typeface="Calibri" panose="020f0502020204030204" pitchFamily="34" charset="0"/>
                <a:cs typeface="Times New Roman" panose="02020603050405020304" pitchFamily="18" charset="0"/>
              </a:rPr>
              <a:t>ценность</a:t>
            </a:r>
            <a:endParaRPr lang="ru-RU">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1043608" y="3997016"/>
            <a:ext cx="1872208" cy="369332"/>
          </a:xfrm>
          <a:prstGeom prst="rect">
            <a:avLst/>
          </a:prstGeom>
          <a:noFill/>
        </p:spPr>
        <p:txBody>
          <a:bodyPr wrap="square" rtlCol="0">
            <a:spAutoFit/>
          </a:bodyPr>
          <a:lstStyle>
            <a:defPPr/>
          </a:lstStyle>
          <a:p>
            <a:pPr/>
            <a:r>
              <a:rPr lang="ru-RU" smtClean="0">
                <a:latin typeface="Calibri" panose="020f0502020204030204" pitchFamily="34" charset="0"/>
                <a:ea typeface="Calibri" panose="020f0502020204030204" pitchFamily="34" charset="0"/>
                <a:cs typeface="Times New Roman" panose="02020603050405020304" pitchFamily="18" charset="0"/>
              </a:rPr>
              <a:t>Барбуцкая </a:t>
            </a:r>
            <a:r>
              <a:rPr lang="ru-RU">
                <a:latin typeface="Calibri" panose="020f0502020204030204" pitchFamily="34" charset="0"/>
                <a:ea typeface="Calibri" panose="020f0502020204030204" pitchFamily="34" charset="0"/>
                <a:cs typeface="Times New Roman" panose="02020603050405020304" pitchFamily="18" charset="0"/>
              </a:rPr>
              <a:t>Элина</a:t>
            </a:r>
            <a:endParaRPr lang="ru-RU"/>
          </a:p>
        </p:txBody>
      </p:sp>
    </p:spTree>
    <p:extLst>
      <p:ext uri="{BB962C8B-B14F-4D97-AF65-F5344CB8AC3E}">
        <p14:creationId xmlns:p14="http://schemas.microsoft.com/office/powerpoint/2010/main" val="1729043414"/>
      </p:ext>
    </p:extLst>
  </p:cSld>
  <p:clrMapOvr>
    <a:masterClrMapping/>
  </p:clrMapOvr>
  <p:transition spd="slow">
    <p:wheel spokes="1"/>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p:cNvPicPr/>
          <p:nvPr/>
        </p:nvPicPr>
        <p:blipFill>
          <a:blip r:embed="rId2">
            <a:extLst>
              <a:ext uri="{28A0092B-C50C-407E-A947-70E740481C1C}">
                <a14:useLocalDpi xmlns:a14="http://schemas.microsoft.com/office/drawing/2010/main" val="0"/>
              </a:ext>
            </a:extLst>
          </a:blip>
          <a:srcRect l="760" t="11904" r="-760" b="-499"/>
          <a:stretch>
            <a:fillRect/>
          </a:stretch>
        </p:blipFill>
        <p:spPr bwMode="auto">
          <a:xfrm>
            <a:off x="4211960" y="1844824"/>
            <a:ext cx="4176464" cy="2793583"/>
          </a:xfrm>
          <a:prstGeom prst="rect">
            <a:avLst/>
          </a:prstGeom>
          <a:noFill/>
          <a:ln>
            <a:noFill/>
          </a:ln>
        </p:spPr>
      </p:pic>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bwMode="auto">
          <a:xfrm rot="16200000">
            <a:off x="70966" y="1607343"/>
            <a:ext cx="3673480" cy="259228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Прямоугольник 4"/>
          <p:cNvSpPr/>
          <p:nvPr/>
        </p:nvSpPr>
        <p:spPr>
          <a:xfrm>
            <a:off x="577135" y="5661248"/>
            <a:ext cx="8208912" cy="646331"/>
          </a:xfrm>
          <a:prstGeom prst="rect">
            <a:avLst/>
          </a:prstGeom>
        </p:spPr>
        <p:txBody>
          <a:bodyPr wrap="square">
            <a:spAutoFit/>
          </a:bodyPr>
          <a:lstStyle>
            <a:defPPr/>
          </a:lstStyle>
          <a:p>
            <a:pPr/>
            <a:r>
              <a:rPr lang="ru-RU" smtClean="0">
                <a:latin typeface="Times New Roman" panose="02020603050405020304" pitchFamily="18" charset="0"/>
                <a:cs typeface="Times New Roman" panose="02020603050405020304" pitchFamily="18" charset="0"/>
              </a:rPr>
              <a:t>Я </a:t>
            </a:r>
            <a:r>
              <a:rPr lang="ru-RU">
                <a:latin typeface="Times New Roman" panose="02020603050405020304" pitchFamily="18" charset="0"/>
                <a:cs typeface="Times New Roman" panose="02020603050405020304" pitchFamily="18" charset="0"/>
              </a:rPr>
              <a:t>и мой брат Митя любим играть шахматами. Наши шахматы очень старинные. Им уже 50 лет. И раньше ими играл наш дедушка Константин Алексеевич</a:t>
            </a:r>
            <a:r>
              <a:rPr lang="ru-RU"/>
              <a:t>. </a:t>
            </a:r>
            <a:r>
              <a:rPr lang="en-US" smtClean="0"/>
              <a:t>  </a:t>
            </a:r>
            <a:endParaRPr lang="ru-RU"/>
          </a:p>
        </p:txBody>
      </p:sp>
      <p:sp>
        <p:nvSpPr>
          <p:cNvPr id="7" name="TextBox 6"/>
          <p:cNvSpPr txBox="1"/>
          <p:nvPr/>
        </p:nvSpPr>
        <p:spPr>
          <a:xfrm>
            <a:off x="827584" y="4831406"/>
            <a:ext cx="1872208" cy="369332"/>
          </a:xfrm>
          <a:prstGeom prst="rect">
            <a:avLst/>
          </a:prstGeom>
          <a:noFill/>
        </p:spPr>
        <p:txBody>
          <a:bodyPr wrap="square" rtlCol="0">
            <a:spAutoFit/>
          </a:bodyPr>
          <a:lstStyle>
            <a:defPPr/>
          </a:lstStyle>
          <a:p>
            <a:pPr/>
            <a:r>
              <a:rPr lang="ru-RU" smtClean="0">
                <a:latin typeface="Times New Roman" panose="02020603050405020304" pitchFamily="18" charset="0"/>
                <a:cs typeface="Times New Roman" panose="02020603050405020304" pitchFamily="18" charset="0"/>
              </a:rPr>
              <a:t>Мокин Кирилл   </a:t>
            </a:r>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580209"/>
      </p:ext>
    </p:extLst>
  </p:cSld>
  <p:clrMapOvr>
    <a:masterClrMapping/>
  </p:clrMapOvr>
  <p:transition spd="slow">
    <p:wheel spokes="1"/>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p:cNvPicPr/>
          <p:nvPr/>
        </p:nvPicPr>
        <p:blipFill>
          <a:blip r:embed="rId2">
            <a:extLst>
              <a:ext uri="{28A0092B-C50C-407E-A947-70E740481C1C}">
                <a14:useLocalDpi xmlns:a14="http://schemas.microsoft.com/office/drawing/2010/main" val="0"/>
              </a:ext>
            </a:extLst>
          </a:blip>
          <a:srcRect t="7157"/>
          <a:stretch>
            <a:fillRect/>
          </a:stretch>
        </p:blipFill>
        <p:spPr bwMode="auto">
          <a:xfrm>
            <a:off x="4139952" y="1675286"/>
            <a:ext cx="3527992" cy="2456625"/>
          </a:xfrm>
          <a:prstGeom prst="rect">
            <a:avLst/>
          </a:prstGeom>
          <a:ln>
            <a:noFill/>
          </a:ln>
          <a:effectLst>
            <a:outerShdw blurRad="292100" dist="139700" dir="2700000" algn="tl" rotWithShape="0">
              <a:srgbClr val="333333">
                <a:alpha val="65000"/>
              </a:srgbClr>
            </a:outerShdw>
          </a:effectLst>
        </p:spPr>
      </p:pic>
      <p:pic>
        <p:nvPicPr>
          <p:cNvPr id="4" name="Рисунок 3"/>
          <p:cNvPicPr/>
          <p:nvPr/>
        </p:nvPicPr>
        <p:blipFill>
          <a:blip r:embed="rId3">
            <a:extLst>
              <a:ext uri="{28A0092B-C50C-407E-A947-70E740481C1C}">
                <a14:useLocalDpi xmlns:a14="http://schemas.microsoft.com/office/drawing/2010/main" val="0"/>
              </a:ext>
            </a:extLst>
          </a:blip>
          <a:stretch>
            <a:fillRect/>
          </a:stretch>
        </p:blipFill>
        <p:spPr bwMode="auto">
          <a:xfrm rot="16200000">
            <a:off x="219043" y="1289986"/>
            <a:ext cx="3161299" cy="237626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Прямоугольник 5"/>
          <p:cNvSpPr/>
          <p:nvPr/>
        </p:nvSpPr>
        <p:spPr>
          <a:xfrm>
            <a:off x="166696" y="4565064"/>
            <a:ext cx="8977304" cy="2092881"/>
          </a:xfrm>
          <a:prstGeom prst="rect">
            <a:avLst/>
          </a:prstGeom>
        </p:spPr>
        <p:txBody>
          <a:bodyPr wrap="square">
            <a:spAutoFit/>
          </a:bodyPr>
          <a:lstStyle>
            <a:defPPr/>
          </a:lstStyle>
          <a:p>
            <a:pPr/>
            <a:r>
              <a:rPr lang="ru-RU" sz="1300" smtClean="0"/>
              <a:t>История </a:t>
            </a:r>
            <a:r>
              <a:rPr lang="ru-RU" sz="1300"/>
              <a:t>маленького мишки очень долгая. Жаль, что игрушки не умеют разговаривать, как нам всем казалось в детстве.</a:t>
            </a:r>
          </a:p>
          <a:p>
            <a:pPr/>
            <a:r>
              <a:rPr lang="ru-RU" sz="1300"/>
              <a:t>Однажды моя прабабушка и прадедушка встретились и полюбили друг друга. После романтических встреч они сыграли комсомольскую свадьбу. В этот счастливый день и подарили молодожёнам медведя их лучшие друзья. Он сидел на свадьбе такой красивый, важный на шёлковой подушечке, а с головы у него свисали бусы. Ещё прабабушке и прадедушке подарили ключи от квартиры. Там у них родилась моя бабушка Таня. Когда она научилась ходить, то стала играть с медвежонком. Потом у бабушки родился братик, который тоже очень любил играть с медведем. Прошло много лет, у б. Тани родилась моя мама. Она немного подросла и ей тоже очень хотелось играть с медвежонком. Но он уже был порядочно изношен и б. Таня только иногда разрешала маме и д. Диме поиграть мишкой. Время шло, все выросли на глазах у медвежонка. Я даже спала в обнимку с мишкой, когда мама привезла его от бабушки. </a:t>
            </a:r>
            <a:r>
              <a:rPr lang="ru-RU" sz="1300" smtClean="0"/>
              <a:t>Наш </a:t>
            </a:r>
            <a:r>
              <a:rPr lang="ru-RU" sz="1300"/>
              <a:t>мишка – это настоящая семейная ценность. Мы будем его хранить. И может быть моя дочка тоже поиграет им</a:t>
            </a:r>
            <a:r>
              <a:rPr lang="ru-RU" sz="1300" smtClean="0"/>
              <a:t>.   </a:t>
            </a:r>
          </a:p>
        </p:txBody>
      </p:sp>
      <p:sp>
        <p:nvSpPr>
          <p:cNvPr id="5" name="TextBox 4"/>
          <p:cNvSpPr txBox="1"/>
          <p:nvPr/>
        </p:nvSpPr>
        <p:spPr>
          <a:xfrm>
            <a:off x="688253" y="4127250"/>
            <a:ext cx="2026517" cy="369332"/>
          </a:xfrm>
          <a:prstGeom prst="rect">
            <a:avLst/>
          </a:prstGeom>
          <a:noFill/>
        </p:spPr>
        <p:txBody>
          <a:bodyPr wrap="none" rtlCol="0">
            <a:spAutoFit/>
          </a:bodyPr>
          <a:lstStyle>
            <a:defPPr/>
          </a:lstStyle>
          <a:p>
            <a:pPr/>
            <a:r>
              <a:rPr lang="ru-RU"/>
              <a:t>Иванова Василиса</a:t>
            </a:r>
          </a:p>
        </p:txBody>
      </p:sp>
    </p:spTree>
    <p:extLst>
      <p:ext uri="{BB962C8B-B14F-4D97-AF65-F5344CB8AC3E}">
        <p14:creationId xmlns:p14="http://schemas.microsoft.com/office/powerpoint/2010/main" val="2257333801"/>
      </p:ext>
    </p:extLst>
  </p:cSld>
  <p:clrMapOvr>
    <a:masterClrMapping/>
  </p:clrMapOvr>
  <p:transition spd="slow">
    <p:wheel spokes="1"/>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Arial"/>
        <a:cs typeface="Arial"/>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Arial"/>
        <a:cs typeface="Arial"/>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theme>
</file>

<file path=ppt/theme/theme2.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Капля</Template>
  <Company/>
  <PresentationFormat>On-screen Show (4:3)</PresentationFormat>
  <Paragraphs>48</Paragraphs>
  <Slides>22</Slides>
  <Notes>0</Notes>
  <TotalTime>1010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22</vt:i4>
      </vt:variant>
    </vt:vector>
  </HeadingPairs>
  <TitlesOfParts>
    <vt:vector baseType="lpstr" size="30">
      <vt:lpstr>Arial</vt:lpstr>
      <vt:lpstr>Candara</vt:lpstr>
      <vt:lpstr>Symbol</vt:lpstr>
      <vt:lpstr>Calibri</vt:lpstr>
      <vt:lpstr>Microsoft YaHei Light</vt:lpstr>
      <vt:lpstr>Times New Roman</vt:lpstr>
      <vt:lpstr>Book Antiqua</vt:lpstr>
      <vt:lpstr>Волна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Анализ развивающей предметно-пространственной среды в группе</dc:title>
  <dc:creator>Ira</dc:creator>
  <cp:lastModifiedBy>user</cp:lastModifiedBy>
  <cp:revision>124</cp:revision>
  <dcterms:created xsi:type="dcterms:W3CDTF">2017-02-26T16:24:30Z</dcterms:created>
  <dcterms:modified xsi:type="dcterms:W3CDTF">2023-01-30T03:24:29Z</dcterms:modified>
</cp:coreProperties>
</file>